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82F1A0-F801-4F57-A6BE-1057F4641D18}">
  <a:tblStyle styleId="{DF82F1A0-F801-4F57-A6BE-1057F4641D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7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e667959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e667959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95b644fe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95b644f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cf5635fd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cf5635fd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ce667959b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ce667959b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90e778e9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c90e778e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ed08cfaa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ced08cfa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ca8a9529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ca8a9529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f23b73f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f23b73f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f00ea9ce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f00ea9ce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cf00ea9ce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cf00ea9ce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90e778e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90e778e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f00ea9cee_6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f00ea9cee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cf00ea9a1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cf00ea9a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90e778e9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c90e778e9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c90e778e9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c90e778e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353982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353982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cf20e1426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cf20e142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90e778e9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90e778e9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a22ff15e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a22ff15e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c32850049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cc3285004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c90e778e9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c90e778e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190850" y="280750"/>
            <a:ext cx="6762300" cy="1145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a:p>
          <a:p>
            <a:pPr marL="0" lvl="0" indent="0" algn="ctr" rtl="0">
              <a:spcBef>
                <a:spcPts val="0"/>
              </a:spcBef>
              <a:spcAft>
                <a:spcPts val="0"/>
              </a:spcAft>
              <a:buNone/>
            </a:pPr>
            <a:r>
              <a:rPr lang="en">
                <a:solidFill>
                  <a:srgbClr val="FFFFFF"/>
                </a:solidFill>
              </a:rPr>
              <a:t>Phoenix College</a:t>
            </a:r>
            <a:endParaRPr>
              <a:solidFill>
                <a:srgbClr val="FFFFFF"/>
              </a:solidFill>
            </a:endParaRPr>
          </a:p>
        </p:txBody>
      </p:sp>
      <p:sp>
        <p:nvSpPr>
          <p:cNvPr id="55" name="Google Shape;55;p13"/>
          <p:cNvSpPr txBox="1">
            <a:spLocks noGrp="1"/>
          </p:cNvSpPr>
          <p:nvPr>
            <p:ph type="subTitle" idx="1"/>
          </p:nvPr>
        </p:nvSpPr>
        <p:spPr>
          <a:xfrm>
            <a:off x="311700" y="37980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500">
                <a:solidFill>
                  <a:srgbClr val="FFFFFF"/>
                </a:solidFill>
              </a:rPr>
              <a:t>ASCEND</a:t>
            </a:r>
            <a:endParaRPr sz="35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Atmospheric Profiling Results</a:t>
            </a:r>
            <a:endParaRPr>
              <a:solidFill>
                <a:srgbClr val="FFFFFF"/>
              </a:solidFill>
            </a:endParaRPr>
          </a:p>
        </p:txBody>
      </p:sp>
      <p:sp>
        <p:nvSpPr>
          <p:cNvPr id="124" name="Google Shape;124;p22"/>
          <p:cNvSpPr txBox="1">
            <a:spLocks noGrp="1"/>
          </p:cNvSpPr>
          <p:nvPr>
            <p:ph type="body" idx="1"/>
          </p:nvPr>
        </p:nvSpPr>
        <p:spPr>
          <a:xfrm>
            <a:off x="311700" y="1152475"/>
            <a:ext cx="4804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a:solidFill>
                <a:srgbClr val="FFFFFF"/>
              </a:solidFill>
            </a:endParaRPr>
          </a:p>
          <a:p>
            <a:pPr marL="0" lvl="0" indent="0" algn="l" rtl="0">
              <a:spcBef>
                <a:spcPts val="1200"/>
              </a:spcBef>
              <a:spcAft>
                <a:spcPts val="1200"/>
              </a:spcAft>
              <a:buNone/>
            </a:pPr>
            <a:endParaRPr/>
          </a:p>
        </p:txBody>
      </p:sp>
      <p:pic>
        <p:nvPicPr>
          <p:cNvPr id="125" name="Google Shape;125;p22"/>
          <p:cNvPicPr preferRelativeResize="0"/>
          <p:nvPr/>
        </p:nvPicPr>
        <p:blipFill>
          <a:blip r:embed="rId3">
            <a:alphaModFix/>
          </a:blip>
          <a:stretch>
            <a:fillRect/>
          </a:stretch>
        </p:blipFill>
        <p:spPr>
          <a:xfrm>
            <a:off x="163813" y="3048887"/>
            <a:ext cx="2640275" cy="1577034"/>
          </a:xfrm>
          <a:prstGeom prst="rect">
            <a:avLst/>
          </a:prstGeom>
          <a:noFill/>
          <a:ln>
            <a:noFill/>
          </a:ln>
        </p:spPr>
      </p:pic>
      <p:pic>
        <p:nvPicPr>
          <p:cNvPr id="126" name="Google Shape;126;p22"/>
          <p:cNvPicPr preferRelativeResize="0"/>
          <p:nvPr/>
        </p:nvPicPr>
        <p:blipFill>
          <a:blip r:embed="rId4">
            <a:alphaModFix/>
          </a:blip>
          <a:stretch>
            <a:fillRect/>
          </a:stretch>
        </p:blipFill>
        <p:spPr>
          <a:xfrm>
            <a:off x="6322975" y="1152475"/>
            <a:ext cx="2640285" cy="1590550"/>
          </a:xfrm>
          <a:prstGeom prst="rect">
            <a:avLst/>
          </a:prstGeom>
          <a:noFill/>
          <a:ln>
            <a:noFill/>
          </a:ln>
        </p:spPr>
      </p:pic>
      <p:pic>
        <p:nvPicPr>
          <p:cNvPr id="127" name="Google Shape;127;p22"/>
          <p:cNvPicPr preferRelativeResize="0"/>
          <p:nvPr/>
        </p:nvPicPr>
        <p:blipFill>
          <a:blip r:embed="rId5">
            <a:alphaModFix/>
          </a:blip>
          <a:stretch>
            <a:fillRect/>
          </a:stretch>
        </p:blipFill>
        <p:spPr>
          <a:xfrm>
            <a:off x="159300" y="1152475"/>
            <a:ext cx="2649300" cy="1590550"/>
          </a:xfrm>
          <a:prstGeom prst="rect">
            <a:avLst/>
          </a:prstGeom>
          <a:noFill/>
          <a:ln>
            <a:noFill/>
          </a:ln>
        </p:spPr>
      </p:pic>
      <p:pic>
        <p:nvPicPr>
          <p:cNvPr id="128" name="Google Shape;128;p22"/>
          <p:cNvPicPr preferRelativeResize="0"/>
          <p:nvPr/>
        </p:nvPicPr>
        <p:blipFill>
          <a:blip r:embed="rId6">
            <a:alphaModFix/>
          </a:blip>
          <a:stretch>
            <a:fillRect/>
          </a:stretch>
        </p:blipFill>
        <p:spPr>
          <a:xfrm>
            <a:off x="3185525" y="1152475"/>
            <a:ext cx="2705020" cy="1590549"/>
          </a:xfrm>
          <a:prstGeom prst="rect">
            <a:avLst/>
          </a:prstGeom>
          <a:noFill/>
          <a:ln>
            <a:noFill/>
          </a:ln>
        </p:spPr>
      </p:pic>
      <p:pic>
        <p:nvPicPr>
          <p:cNvPr id="129" name="Google Shape;129;p22"/>
          <p:cNvPicPr preferRelativeResize="0"/>
          <p:nvPr/>
        </p:nvPicPr>
        <p:blipFill>
          <a:blip r:embed="rId7">
            <a:alphaModFix/>
          </a:blip>
          <a:stretch>
            <a:fillRect/>
          </a:stretch>
        </p:blipFill>
        <p:spPr>
          <a:xfrm>
            <a:off x="3162126" y="3042125"/>
            <a:ext cx="2751825" cy="1590549"/>
          </a:xfrm>
          <a:prstGeom prst="rect">
            <a:avLst/>
          </a:prstGeom>
          <a:noFill/>
          <a:ln>
            <a:noFill/>
          </a:ln>
        </p:spPr>
      </p:pic>
      <p:pic>
        <p:nvPicPr>
          <p:cNvPr id="130" name="Google Shape;130;p22"/>
          <p:cNvPicPr preferRelativeResize="0"/>
          <p:nvPr/>
        </p:nvPicPr>
        <p:blipFill>
          <a:blip r:embed="rId8">
            <a:alphaModFix/>
          </a:blip>
          <a:stretch>
            <a:fillRect/>
          </a:stretch>
        </p:blipFill>
        <p:spPr>
          <a:xfrm>
            <a:off x="6322975" y="3042126"/>
            <a:ext cx="2640275" cy="1590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Biological Experiment</a:t>
            </a:r>
            <a:endParaRPr>
              <a:solidFill>
                <a:srgbClr val="FFFFFF"/>
              </a:solidFill>
            </a:endParaRPr>
          </a:p>
        </p:txBody>
      </p:sp>
      <p:sp>
        <p:nvSpPr>
          <p:cNvPr id="136" name="Google Shape;136;p23"/>
          <p:cNvSpPr txBox="1">
            <a:spLocks noGrp="1"/>
          </p:cNvSpPr>
          <p:nvPr>
            <p:ph type="body" idx="1"/>
          </p:nvPr>
        </p:nvSpPr>
        <p:spPr>
          <a:xfrm>
            <a:off x="311700" y="1152475"/>
            <a:ext cx="4526100" cy="3739500"/>
          </a:xfrm>
          <a:prstGeom prst="rect">
            <a:avLst/>
          </a:prstGeom>
        </p:spPr>
        <p:txBody>
          <a:bodyPr spcFirstLastPara="1" wrap="square" lIns="91425" tIns="91425" rIns="91425" bIns="91425" anchor="t" anchorCtr="0">
            <a:normAutofit fontScale="47500"/>
          </a:bodyPr>
          <a:lstStyle/>
          <a:p>
            <a:pPr marL="0" lvl="0" indent="0" algn="l" rtl="0">
              <a:spcBef>
                <a:spcPts val="0"/>
              </a:spcBef>
              <a:spcAft>
                <a:spcPts val="0"/>
              </a:spcAft>
              <a:buClr>
                <a:schemeClr val="dk1"/>
              </a:buClr>
              <a:buSzPct val="47826"/>
              <a:buFont typeface="Arial"/>
              <a:buNone/>
            </a:pPr>
            <a:r>
              <a:rPr lang="en" sz="2300">
                <a:solidFill>
                  <a:srgbClr val="FFFFFF"/>
                </a:solidFill>
              </a:rPr>
              <a:t>A proof of concept to design a lightweight, modular, biological experiment platform. The experiment conducted will examine the effects of UV radiation on DNA through the transportation of live and inactivated bacteria to the stratosphere. Results will be determined by observing DNA fragmentation through electrophoresis.</a:t>
            </a:r>
            <a:endParaRPr sz="2300">
              <a:solidFill>
                <a:srgbClr val="FFFFFF"/>
              </a:solidFill>
            </a:endParaRPr>
          </a:p>
          <a:p>
            <a:pPr marL="0" lvl="0" indent="0" algn="l" rtl="0">
              <a:spcBef>
                <a:spcPts val="1200"/>
              </a:spcBef>
              <a:spcAft>
                <a:spcPts val="0"/>
              </a:spcAft>
              <a:buClr>
                <a:schemeClr val="dk1"/>
              </a:buClr>
              <a:buSzPct val="47826"/>
              <a:buFont typeface="Arial"/>
              <a:buNone/>
            </a:pPr>
            <a:r>
              <a:rPr lang="en" sz="2300">
                <a:solidFill>
                  <a:srgbClr val="FFFFFF"/>
                </a:solidFill>
              </a:rPr>
              <a:t>The experimental microbe </a:t>
            </a:r>
            <a:r>
              <a:rPr lang="en" sz="2300" i="1">
                <a:solidFill>
                  <a:srgbClr val="FFFFFF"/>
                </a:solidFill>
              </a:rPr>
              <a:t>Pseudomonas aeruginosa</a:t>
            </a:r>
            <a:r>
              <a:rPr lang="en" sz="2300">
                <a:solidFill>
                  <a:srgbClr val="FFFFFF"/>
                </a:solidFill>
              </a:rPr>
              <a:t> was chosen due to its known resilience to harsh conditions, accessibility, and safety.</a:t>
            </a:r>
            <a:endParaRPr sz="2300">
              <a:solidFill>
                <a:srgbClr val="FFFFFF"/>
              </a:solidFill>
            </a:endParaRPr>
          </a:p>
          <a:p>
            <a:pPr marL="0" lvl="0" indent="0" algn="l" rtl="0">
              <a:spcBef>
                <a:spcPts val="1200"/>
              </a:spcBef>
              <a:spcAft>
                <a:spcPts val="0"/>
              </a:spcAft>
              <a:buClr>
                <a:schemeClr val="dk1"/>
              </a:buClr>
              <a:buSzPct val="47826"/>
              <a:buFont typeface="Arial"/>
              <a:buNone/>
            </a:pPr>
            <a:r>
              <a:rPr lang="en" sz="2300">
                <a:solidFill>
                  <a:srgbClr val="FFFFFF"/>
                </a:solidFill>
              </a:rPr>
              <a:t>Known Complications:</a:t>
            </a:r>
            <a:endParaRPr sz="2300">
              <a:solidFill>
                <a:srgbClr val="FFFFFF"/>
              </a:solidFill>
            </a:endParaRPr>
          </a:p>
          <a:p>
            <a:pPr marL="457200" lvl="0" indent="-297973" algn="l" rtl="0">
              <a:spcBef>
                <a:spcPts val="1200"/>
              </a:spcBef>
              <a:spcAft>
                <a:spcPts val="0"/>
              </a:spcAft>
              <a:buClr>
                <a:srgbClr val="FFFFFF"/>
              </a:buClr>
              <a:buSzPct val="100000"/>
              <a:buChar char="●"/>
            </a:pPr>
            <a:r>
              <a:rPr lang="en" sz="2300">
                <a:solidFill>
                  <a:srgbClr val="FFFFFF"/>
                </a:solidFill>
              </a:rPr>
              <a:t>UV absorption of polystyrene peaks at 200 nm to 275 nm.</a:t>
            </a:r>
            <a:r>
              <a:rPr lang="en" sz="2300" baseline="30000">
                <a:solidFill>
                  <a:srgbClr val="FFFFFF"/>
                </a:solidFill>
              </a:rPr>
              <a:t>1</a:t>
            </a:r>
            <a:endParaRPr sz="2300" baseline="30000">
              <a:solidFill>
                <a:srgbClr val="FFFFFF"/>
              </a:solidFill>
            </a:endParaRPr>
          </a:p>
          <a:p>
            <a:pPr marL="457200" lvl="0" indent="-297973" algn="l" rtl="0">
              <a:spcBef>
                <a:spcPts val="0"/>
              </a:spcBef>
              <a:spcAft>
                <a:spcPts val="0"/>
              </a:spcAft>
              <a:buClr>
                <a:srgbClr val="FFFFFF"/>
              </a:buClr>
              <a:buSzPct val="100000"/>
              <a:buChar char="●"/>
            </a:pPr>
            <a:r>
              <a:rPr lang="en" sz="2300">
                <a:solidFill>
                  <a:srgbClr val="FFFFFF"/>
                </a:solidFill>
              </a:rPr>
              <a:t>UV intensity increases with altitude.</a:t>
            </a:r>
            <a:r>
              <a:rPr lang="en" sz="2300" baseline="30000">
                <a:solidFill>
                  <a:srgbClr val="FFFFFF"/>
                </a:solidFill>
              </a:rPr>
              <a:t>2</a:t>
            </a:r>
            <a:endParaRPr sz="2300" baseline="30000">
              <a:solidFill>
                <a:srgbClr val="FFFFFF"/>
              </a:solidFill>
            </a:endParaRPr>
          </a:p>
          <a:p>
            <a:pPr marL="457200" lvl="0" indent="-297973" algn="l" rtl="0">
              <a:spcBef>
                <a:spcPts val="0"/>
              </a:spcBef>
              <a:spcAft>
                <a:spcPts val="0"/>
              </a:spcAft>
              <a:buClr>
                <a:schemeClr val="lt1"/>
              </a:buClr>
              <a:buSzPct val="100000"/>
              <a:buChar char="●"/>
            </a:pPr>
            <a:r>
              <a:rPr lang="en" sz="2300">
                <a:solidFill>
                  <a:schemeClr val="lt1"/>
                </a:solidFill>
              </a:rPr>
              <a:t>Range of UV that damages cells 100 nm to 320 nm.</a:t>
            </a:r>
            <a:r>
              <a:rPr lang="en" sz="2300" baseline="30000">
                <a:solidFill>
                  <a:schemeClr val="lt1"/>
                </a:solidFill>
              </a:rPr>
              <a:t>3</a:t>
            </a:r>
            <a:endParaRPr sz="2300" baseline="30000">
              <a:solidFill>
                <a:srgbClr val="FFFFFF"/>
              </a:solidFill>
            </a:endParaRPr>
          </a:p>
          <a:p>
            <a:pPr marL="0" lvl="0" indent="0" algn="l" rtl="0">
              <a:lnSpc>
                <a:spcPct val="100000"/>
              </a:lnSpc>
              <a:spcBef>
                <a:spcPts val="1200"/>
              </a:spcBef>
              <a:spcAft>
                <a:spcPts val="0"/>
              </a:spcAft>
              <a:buClr>
                <a:schemeClr val="dk1"/>
              </a:buClr>
              <a:buSzPct val="74324"/>
              <a:buFont typeface="Arial"/>
              <a:buNone/>
            </a:pPr>
            <a:endParaRPr sz="1480" baseline="30000">
              <a:solidFill>
                <a:srgbClr val="FFFFFF"/>
              </a:solidFill>
            </a:endParaRPr>
          </a:p>
          <a:p>
            <a:pPr marL="0" lvl="0" indent="0" algn="l" rtl="0">
              <a:lnSpc>
                <a:spcPct val="100000"/>
              </a:lnSpc>
              <a:spcBef>
                <a:spcPts val="0"/>
              </a:spcBef>
              <a:spcAft>
                <a:spcPts val="0"/>
              </a:spcAft>
              <a:buClr>
                <a:schemeClr val="dk1"/>
              </a:buClr>
              <a:buSzPct val="74324"/>
              <a:buFont typeface="Arial"/>
              <a:buNone/>
            </a:pPr>
            <a:r>
              <a:rPr lang="en" sz="1480" baseline="30000">
                <a:solidFill>
                  <a:srgbClr val="FFFFFF"/>
                </a:solidFill>
              </a:rPr>
              <a:t>1 </a:t>
            </a:r>
            <a:r>
              <a:rPr lang="en" sz="1480">
                <a:solidFill>
                  <a:srgbClr val="FFFFFF"/>
                </a:solidFill>
              </a:rPr>
              <a:t>Paul  Held.  “The  Importance  of  Using  the  Appropriate  Microplate for Absorbance Measurements in the Ultraviolet Region  of  the  Spectrum”.  In:BioTek, Technical  Notes  (2001),pp. 1–2.</a:t>
            </a:r>
            <a:endParaRPr sz="1480">
              <a:solidFill>
                <a:srgbClr val="FFFFFF"/>
              </a:solidFill>
            </a:endParaRPr>
          </a:p>
          <a:p>
            <a:pPr marL="0" lvl="0" indent="0" algn="l" rtl="0">
              <a:lnSpc>
                <a:spcPct val="100000"/>
              </a:lnSpc>
              <a:spcBef>
                <a:spcPts val="0"/>
              </a:spcBef>
              <a:spcAft>
                <a:spcPts val="0"/>
              </a:spcAft>
              <a:buClr>
                <a:schemeClr val="dk1"/>
              </a:buClr>
              <a:buSzPct val="74324"/>
              <a:buFont typeface="Arial"/>
              <a:buNone/>
            </a:pPr>
            <a:r>
              <a:rPr lang="en" sz="1480" baseline="30000">
                <a:solidFill>
                  <a:srgbClr val="FFFFFF"/>
                </a:solidFill>
              </a:rPr>
              <a:t>2</a:t>
            </a:r>
            <a:r>
              <a:rPr lang="en" sz="1480">
                <a:solidFill>
                  <a:srgbClr val="FFFFFF"/>
                </a:solidFill>
              </a:rPr>
              <a:t> Blumthaler, M., Ambach, W., &amp; Ellinger, R. (1997). Increase in solar uv radiation with altitude. Journal of Photochemistry and Photobiology B: Biology,39(2), 130–134.</a:t>
            </a:r>
            <a:endParaRPr sz="1480">
              <a:solidFill>
                <a:srgbClr val="FFFFFF"/>
              </a:solidFill>
            </a:endParaRPr>
          </a:p>
          <a:p>
            <a:pPr marL="0" lvl="0" indent="0" algn="l" rtl="0">
              <a:lnSpc>
                <a:spcPct val="100000"/>
              </a:lnSpc>
              <a:spcBef>
                <a:spcPts val="0"/>
              </a:spcBef>
              <a:spcAft>
                <a:spcPts val="0"/>
              </a:spcAft>
              <a:buClr>
                <a:schemeClr val="dk1"/>
              </a:buClr>
              <a:buSzPct val="74324"/>
              <a:buFont typeface="Arial"/>
              <a:buNone/>
            </a:pPr>
            <a:r>
              <a:rPr lang="en" sz="1480" baseline="30000">
                <a:solidFill>
                  <a:srgbClr val="FFFFFF"/>
                </a:solidFill>
              </a:rPr>
              <a:t>3</a:t>
            </a:r>
            <a:r>
              <a:rPr lang="en" sz="1480">
                <a:solidFill>
                  <a:srgbClr val="FFFFFF"/>
                </a:solidFill>
              </a:rPr>
              <a:t> Stanford SOLAR Center.UV Light.url:http://solar-center.stanford.edu/about/uvlight.html.  (accessed: 02.26.2020).</a:t>
            </a:r>
            <a:endParaRPr sz="1480">
              <a:solidFill>
                <a:srgbClr val="FFFFFF"/>
              </a:solidFill>
            </a:endParaRPr>
          </a:p>
        </p:txBody>
      </p:sp>
      <p:pic>
        <p:nvPicPr>
          <p:cNvPr id="137" name="Google Shape;137;p23"/>
          <p:cNvPicPr preferRelativeResize="0"/>
          <p:nvPr/>
        </p:nvPicPr>
        <p:blipFill>
          <a:blip r:embed="rId3">
            <a:alphaModFix/>
          </a:blip>
          <a:stretch>
            <a:fillRect/>
          </a:stretch>
        </p:blipFill>
        <p:spPr>
          <a:xfrm>
            <a:off x="4913300" y="1017725"/>
            <a:ext cx="4078299" cy="30587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Experiment Protocol</a:t>
            </a:r>
            <a:endParaRPr>
              <a:solidFill>
                <a:srgbClr val="FFFFFF"/>
              </a:solidFill>
            </a:endParaRPr>
          </a:p>
        </p:txBody>
      </p:sp>
      <p:sp>
        <p:nvSpPr>
          <p:cNvPr id="143" name="Google Shape;143;p24"/>
          <p:cNvSpPr txBox="1">
            <a:spLocks noGrp="1"/>
          </p:cNvSpPr>
          <p:nvPr>
            <p:ph type="body" idx="1"/>
          </p:nvPr>
        </p:nvSpPr>
        <p:spPr>
          <a:xfrm>
            <a:off x="311700" y="1152475"/>
            <a:ext cx="4804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a:solidFill>
                <a:srgbClr val="FFFFFF"/>
              </a:solidFill>
            </a:endParaRPr>
          </a:p>
          <a:p>
            <a:pPr marL="0" lvl="0" indent="0" algn="l" rtl="0">
              <a:spcBef>
                <a:spcPts val="1200"/>
              </a:spcBef>
              <a:spcAft>
                <a:spcPts val="1200"/>
              </a:spcAft>
              <a:buNone/>
            </a:pPr>
            <a:endParaRPr/>
          </a:p>
        </p:txBody>
      </p:sp>
      <p:pic>
        <p:nvPicPr>
          <p:cNvPr id="144" name="Google Shape;144;p24"/>
          <p:cNvPicPr preferRelativeResize="0"/>
          <p:nvPr/>
        </p:nvPicPr>
        <p:blipFill rotWithShape="1">
          <a:blip r:embed="rId3">
            <a:alphaModFix/>
          </a:blip>
          <a:srcRect l="-4820" t="1090" r="-18788" b="-1090"/>
          <a:stretch/>
        </p:blipFill>
        <p:spPr>
          <a:xfrm rot="-5400000">
            <a:off x="163812" y="2901776"/>
            <a:ext cx="2640276" cy="1980207"/>
          </a:xfrm>
          <a:prstGeom prst="rect">
            <a:avLst/>
          </a:prstGeom>
          <a:noFill/>
          <a:ln>
            <a:noFill/>
          </a:ln>
        </p:spPr>
      </p:pic>
      <p:pic>
        <p:nvPicPr>
          <p:cNvPr id="145" name="Google Shape;145;p24"/>
          <p:cNvPicPr preferRelativeResize="0"/>
          <p:nvPr/>
        </p:nvPicPr>
        <p:blipFill rotWithShape="1">
          <a:blip r:embed="rId4">
            <a:alphaModFix/>
          </a:blip>
          <a:srcRect l="-12576" r="12043"/>
          <a:stretch/>
        </p:blipFill>
        <p:spPr>
          <a:xfrm rot="-5400000">
            <a:off x="6464226" y="1098898"/>
            <a:ext cx="2357775" cy="1980227"/>
          </a:xfrm>
          <a:prstGeom prst="rect">
            <a:avLst/>
          </a:prstGeom>
          <a:noFill/>
          <a:ln>
            <a:noFill/>
          </a:ln>
        </p:spPr>
      </p:pic>
      <p:pic>
        <p:nvPicPr>
          <p:cNvPr id="146" name="Google Shape;146;p24"/>
          <p:cNvPicPr preferRelativeResize="0"/>
          <p:nvPr/>
        </p:nvPicPr>
        <p:blipFill>
          <a:blip r:embed="rId5">
            <a:alphaModFix/>
          </a:blip>
          <a:stretch>
            <a:fillRect/>
          </a:stretch>
        </p:blipFill>
        <p:spPr>
          <a:xfrm>
            <a:off x="159300" y="954264"/>
            <a:ext cx="2649298" cy="1986973"/>
          </a:xfrm>
          <a:prstGeom prst="rect">
            <a:avLst/>
          </a:prstGeom>
          <a:noFill/>
          <a:ln>
            <a:noFill/>
          </a:ln>
        </p:spPr>
      </p:pic>
      <p:pic>
        <p:nvPicPr>
          <p:cNvPr id="147" name="Google Shape;147;p24"/>
          <p:cNvPicPr preferRelativeResize="0"/>
          <p:nvPr/>
        </p:nvPicPr>
        <p:blipFill>
          <a:blip r:embed="rId6">
            <a:alphaModFix/>
          </a:blip>
          <a:stretch>
            <a:fillRect/>
          </a:stretch>
        </p:blipFill>
        <p:spPr>
          <a:xfrm>
            <a:off x="3185525" y="933366"/>
            <a:ext cx="2705019" cy="2028764"/>
          </a:xfrm>
          <a:prstGeom prst="rect">
            <a:avLst/>
          </a:prstGeom>
          <a:noFill/>
          <a:ln>
            <a:noFill/>
          </a:ln>
        </p:spPr>
      </p:pic>
      <p:pic>
        <p:nvPicPr>
          <p:cNvPr id="148" name="Google Shape;148;p24"/>
          <p:cNvPicPr preferRelativeResize="0"/>
          <p:nvPr/>
        </p:nvPicPr>
        <p:blipFill>
          <a:blip r:embed="rId7">
            <a:alphaModFix/>
          </a:blip>
          <a:stretch>
            <a:fillRect/>
          </a:stretch>
        </p:blipFill>
        <p:spPr>
          <a:xfrm>
            <a:off x="3162126" y="3016614"/>
            <a:ext cx="2751826" cy="2063869"/>
          </a:xfrm>
          <a:prstGeom prst="rect">
            <a:avLst/>
          </a:prstGeom>
          <a:noFill/>
          <a:ln>
            <a:noFill/>
          </a:ln>
        </p:spPr>
      </p:pic>
      <p:pic>
        <p:nvPicPr>
          <p:cNvPr id="149" name="Google Shape;149;p24"/>
          <p:cNvPicPr preferRelativeResize="0"/>
          <p:nvPr/>
        </p:nvPicPr>
        <p:blipFill>
          <a:blip r:embed="rId8">
            <a:alphaModFix/>
          </a:blip>
          <a:stretch>
            <a:fillRect/>
          </a:stretch>
        </p:blipFill>
        <p:spPr>
          <a:xfrm>
            <a:off x="6322975" y="3016622"/>
            <a:ext cx="2640276" cy="19802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Biological Experiment</a:t>
            </a:r>
            <a:endParaRPr>
              <a:solidFill>
                <a:srgbClr val="FFFFFF"/>
              </a:solidFill>
            </a:endParaRPr>
          </a:p>
        </p:txBody>
      </p:sp>
      <p:sp>
        <p:nvSpPr>
          <p:cNvPr id="155" name="Google Shape;155;p25"/>
          <p:cNvSpPr txBox="1">
            <a:spLocks noGrp="1"/>
          </p:cNvSpPr>
          <p:nvPr>
            <p:ph type="body" idx="1"/>
          </p:nvPr>
        </p:nvSpPr>
        <p:spPr>
          <a:xfrm>
            <a:off x="280175" y="926575"/>
            <a:ext cx="4526100" cy="37395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1480">
                <a:solidFill>
                  <a:srgbClr val="FFFFFF"/>
                </a:solidFill>
              </a:rPr>
              <a:t>DNA Fragmentation is in order from least (1) to most (6)</a:t>
            </a:r>
            <a:endParaRPr sz="1480">
              <a:solidFill>
                <a:srgbClr val="FFFFFF"/>
              </a:solidFill>
            </a:endParaRPr>
          </a:p>
        </p:txBody>
      </p:sp>
      <p:pic>
        <p:nvPicPr>
          <p:cNvPr id="156" name="Google Shape;156;p25"/>
          <p:cNvPicPr preferRelativeResize="0"/>
          <p:nvPr/>
        </p:nvPicPr>
        <p:blipFill>
          <a:blip r:embed="rId3">
            <a:alphaModFix/>
          </a:blip>
          <a:stretch>
            <a:fillRect/>
          </a:stretch>
        </p:blipFill>
        <p:spPr>
          <a:xfrm>
            <a:off x="5226350" y="1538263"/>
            <a:ext cx="3605950" cy="2066962"/>
          </a:xfrm>
          <a:prstGeom prst="rect">
            <a:avLst/>
          </a:prstGeom>
          <a:noFill/>
          <a:ln>
            <a:noFill/>
          </a:ln>
        </p:spPr>
      </p:pic>
      <p:graphicFrame>
        <p:nvGraphicFramePr>
          <p:cNvPr id="157" name="Google Shape;157;p25"/>
          <p:cNvGraphicFramePr/>
          <p:nvPr/>
        </p:nvGraphicFramePr>
        <p:xfrm>
          <a:off x="311700" y="1538270"/>
          <a:ext cx="3000000" cy="3000000"/>
        </p:xfrm>
        <a:graphic>
          <a:graphicData uri="http://schemas.openxmlformats.org/drawingml/2006/table">
            <a:tbl>
              <a:tblPr>
                <a:noFill/>
                <a:tableStyleId>{DF82F1A0-F801-4F57-A6BE-1057F4641D18}</a:tableStyleId>
              </a:tblPr>
              <a:tblGrid>
                <a:gridCol w="1600950">
                  <a:extLst>
                    <a:ext uri="{9D8B030D-6E8A-4147-A177-3AD203B41FA5}">
                      <a16:colId xmlns:a16="http://schemas.microsoft.com/office/drawing/2014/main" val="20000"/>
                    </a:ext>
                  </a:extLst>
                </a:gridCol>
                <a:gridCol w="1600950">
                  <a:extLst>
                    <a:ext uri="{9D8B030D-6E8A-4147-A177-3AD203B41FA5}">
                      <a16:colId xmlns:a16="http://schemas.microsoft.com/office/drawing/2014/main" val="20001"/>
                    </a:ext>
                  </a:extLst>
                </a:gridCol>
                <a:gridCol w="1600950">
                  <a:extLst>
                    <a:ext uri="{9D8B030D-6E8A-4147-A177-3AD203B41FA5}">
                      <a16:colId xmlns:a16="http://schemas.microsoft.com/office/drawing/2014/main" val="20002"/>
                    </a:ext>
                  </a:extLst>
                </a:gridCol>
              </a:tblGrid>
              <a:tr h="293725">
                <a:tc>
                  <a:txBody>
                    <a:bodyPr/>
                    <a:lstStyle/>
                    <a:p>
                      <a:pPr marL="0" lvl="0" indent="0" algn="ctr" rtl="0">
                        <a:spcBef>
                          <a:spcPts val="0"/>
                        </a:spcBef>
                        <a:spcAft>
                          <a:spcPts val="0"/>
                        </a:spcAft>
                        <a:buNone/>
                      </a:pPr>
                      <a:r>
                        <a:rPr lang="en">
                          <a:solidFill>
                            <a:srgbClr val="FFFFFF"/>
                          </a:solidFill>
                        </a:rPr>
                        <a:t>Sample</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Status</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DNA Fragmentation</a:t>
                      </a:r>
                      <a:endParaRPr>
                        <a:solidFill>
                          <a:srgbClr val="FFFFFF"/>
                        </a:solidFill>
                      </a:endParaRPr>
                    </a:p>
                  </a:txBody>
                  <a:tcPr marL="91425" marR="91425" marT="91425" marB="91425"/>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a:solidFill>
                            <a:srgbClr val="FFFFFF"/>
                          </a:solidFill>
                        </a:rPr>
                        <a:t>A</a:t>
                      </a:r>
                      <a:endParaRPr>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rgbClr val="FFFFFF"/>
                          </a:solidFill>
                        </a:rPr>
                        <a:t>Live Null</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1</a:t>
                      </a:r>
                      <a:endParaRPr>
                        <a:solidFill>
                          <a:srgbClr val="FFFFFF"/>
                        </a:solidFill>
                      </a:endParaRPr>
                    </a:p>
                  </a:txBody>
                  <a:tcPr marL="91425" marR="91425" marT="91425" marB="91425"/>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a:solidFill>
                            <a:srgbClr val="FFFFFF"/>
                          </a:solidFill>
                        </a:rPr>
                        <a:t>B</a:t>
                      </a:r>
                      <a:endParaRPr>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rgbClr val="FFFFFF"/>
                          </a:solidFill>
                        </a:rPr>
                        <a:t>Live Flight</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4</a:t>
                      </a:r>
                      <a:endParaRPr>
                        <a:solidFill>
                          <a:srgbClr val="FFFFFF"/>
                        </a:solidFill>
                      </a:endParaRPr>
                    </a:p>
                  </a:txBody>
                  <a:tcPr marL="91425" marR="91425" marT="91425" marB="91425"/>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a:solidFill>
                            <a:srgbClr val="FFFFFF"/>
                          </a:solidFill>
                        </a:rPr>
                        <a:t>C</a:t>
                      </a:r>
                      <a:endParaRPr>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rgbClr val="FFFFFF"/>
                          </a:solidFill>
                        </a:rPr>
                        <a:t>Live Lab UV</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2</a:t>
                      </a:r>
                      <a:endParaRPr>
                        <a:solidFill>
                          <a:srgbClr val="FFFFFF"/>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a:solidFill>
                            <a:srgbClr val="FFFFFF"/>
                          </a:solidFill>
                        </a:rPr>
                        <a:t>D</a:t>
                      </a:r>
                      <a:endParaRPr>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rgbClr val="FFFFFF"/>
                          </a:solidFill>
                        </a:rPr>
                        <a:t>Inactivated Null</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3</a:t>
                      </a:r>
                      <a:endParaRPr>
                        <a:solidFill>
                          <a:srgbClr val="FFFFFF"/>
                        </a:solidFill>
                      </a:endParaRPr>
                    </a:p>
                  </a:txBody>
                  <a:tcPr marL="91425" marR="91425" marT="91425" marB="91425"/>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a:solidFill>
                            <a:srgbClr val="FFFFFF"/>
                          </a:solidFill>
                        </a:rPr>
                        <a:t>E</a:t>
                      </a:r>
                      <a:endParaRPr>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rgbClr val="FFFFFF"/>
                          </a:solidFill>
                        </a:rPr>
                        <a:t>Inactivated Flight</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5</a:t>
                      </a:r>
                      <a:endParaRPr>
                        <a:solidFill>
                          <a:srgbClr val="FFFFFF"/>
                        </a:solidFill>
                      </a:endParaRPr>
                    </a:p>
                  </a:txBody>
                  <a:tcPr marL="91425" marR="91425" marT="91425" marB="91425"/>
                </a:tc>
                <a:extLst>
                  <a:ext uri="{0D108BD9-81ED-4DB2-BD59-A6C34878D82A}">
                    <a16:rowId xmlns:a16="http://schemas.microsoft.com/office/drawing/2014/main" val="10005"/>
                  </a:ext>
                </a:extLst>
              </a:tr>
              <a:tr h="293725">
                <a:tc>
                  <a:txBody>
                    <a:bodyPr/>
                    <a:lstStyle/>
                    <a:p>
                      <a:pPr marL="0" lvl="0" indent="0" algn="ctr" rtl="0">
                        <a:spcBef>
                          <a:spcPts val="0"/>
                        </a:spcBef>
                        <a:spcAft>
                          <a:spcPts val="0"/>
                        </a:spcAft>
                        <a:buNone/>
                      </a:pPr>
                      <a:r>
                        <a:rPr lang="en">
                          <a:solidFill>
                            <a:srgbClr val="FFFFFF"/>
                          </a:solidFill>
                        </a:rPr>
                        <a:t>F</a:t>
                      </a:r>
                      <a:endParaRPr>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rgbClr val="FFFFFF"/>
                          </a:solidFill>
                        </a:rPr>
                        <a:t>Inactivated Lab UV</a:t>
                      </a:r>
                      <a:endParaRPr>
                        <a:solidFill>
                          <a:srgbClr val="FFFFFF"/>
                        </a:solidFill>
                      </a:endParaRPr>
                    </a:p>
                  </a:txBody>
                  <a:tcPr marL="91425" marR="91425" marT="91425" marB="91425"/>
                </a:tc>
                <a:tc>
                  <a:txBody>
                    <a:bodyPr/>
                    <a:lstStyle/>
                    <a:p>
                      <a:pPr marL="0" lvl="0" indent="0" algn="ctr" rtl="0">
                        <a:spcBef>
                          <a:spcPts val="0"/>
                        </a:spcBef>
                        <a:spcAft>
                          <a:spcPts val="0"/>
                        </a:spcAft>
                        <a:buNone/>
                      </a:pPr>
                      <a:r>
                        <a:rPr lang="en">
                          <a:solidFill>
                            <a:srgbClr val="FFFFFF"/>
                          </a:solidFill>
                        </a:rPr>
                        <a:t>6</a:t>
                      </a:r>
                      <a:endParaRPr>
                        <a:solidFill>
                          <a:srgbClr val="FFFFFF"/>
                        </a:solidFill>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Video Streaming</a:t>
            </a:r>
            <a:endParaRPr>
              <a:solidFill>
                <a:srgbClr val="FFFFFF"/>
              </a:solidFill>
            </a:endParaRPr>
          </a:p>
        </p:txBody>
      </p:sp>
      <p:sp>
        <p:nvSpPr>
          <p:cNvPr id="163" name="Google Shape;163;p26"/>
          <p:cNvSpPr txBox="1">
            <a:spLocks noGrp="1"/>
          </p:cNvSpPr>
          <p:nvPr>
            <p:ph type="body" idx="1"/>
          </p:nvPr>
        </p:nvSpPr>
        <p:spPr>
          <a:xfrm>
            <a:off x="393904" y="1176451"/>
            <a:ext cx="4260300" cy="3416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solidFill>
                  <a:srgbClr val="FFFFFF"/>
                </a:solidFill>
              </a:rPr>
              <a:t>Python scripts process payload coordinates from the APRS web API to adjust bearing and angle of elevation of the ground station antenna</a:t>
            </a:r>
            <a:endParaRPr>
              <a:solidFill>
                <a:srgbClr val="FFFFFF"/>
              </a:solidFill>
            </a:endParaRPr>
          </a:p>
          <a:p>
            <a:pPr marL="0" lvl="0" indent="0" algn="l" rtl="0">
              <a:spcBef>
                <a:spcPts val="1200"/>
              </a:spcBef>
              <a:spcAft>
                <a:spcPts val="0"/>
              </a:spcAft>
              <a:buNone/>
            </a:pPr>
            <a:r>
              <a:rPr lang="en">
                <a:solidFill>
                  <a:srgbClr val="FFFFFF"/>
                </a:solidFill>
              </a:rPr>
              <a:t>Arduino code processes these adjustments to point the antenna in the direction of the payload at all times.</a:t>
            </a:r>
            <a:endParaRPr>
              <a:solidFill>
                <a:srgbClr val="FFFFFF"/>
              </a:solidFill>
            </a:endParaRPr>
          </a:p>
          <a:p>
            <a:pPr marL="0" lvl="0" indent="0" algn="l" rtl="0">
              <a:spcBef>
                <a:spcPts val="1200"/>
              </a:spcBef>
              <a:spcAft>
                <a:spcPts val="0"/>
              </a:spcAft>
              <a:buNone/>
            </a:pPr>
            <a:r>
              <a:rPr lang="en">
                <a:solidFill>
                  <a:srgbClr val="FFFFFF"/>
                </a:solidFill>
              </a:rPr>
              <a:t>The video steam is delivered via long-range WiFi from the payload to the ground station using commercial networking equipment.</a:t>
            </a:r>
            <a:endParaRPr>
              <a:solidFill>
                <a:srgbClr val="FFFFFF"/>
              </a:solidFill>
            </a:endParaRPr>
          </a:p>
          <a:p>
            <a:pPr marL="0" lvl="0" indent="0" algn="l" rtl="0">
              <a:spcBef>
                <a:spcPts val="1200"/>
              </a:spcBef>
              <a:spcAft>
                <a:spcPts val="1200"/>
              </a:spcAft>
              <a:buNone/>
            </a:pPr>
            <a:r>
              <a:rPr lang="en">
                <a:solidFill>
                  <a:srgbClr val="FFFFFF"/>
                </a:solidFill>
              </a:rPr>
              <a:t>Bash scripts start the streaming server and recording mechanism at boot. This allows recording and streaming to take place on the same device using one webcam.</a:t>
            </a:r>
            <a:endParaRPr>
              <a:solidFill>
                <a:srgbClr val="FFFFFF"/>
              </a:solidFill>
            </a:endParaRPr>
          </a:p>
        </p:txBody>
      </p:sp>
      <p:pic>
        <p:nvPicPr>
          <p:cNvPr id="164" name="Google Shape;164;p26"/>
          <p:cNvPicPr preferRelativeResize="0"/>
          <p:nvPr/>
        </p:nvPicPr>
        <p:blipFill>
          <a:blip r:embed="rId3">
            <a:alphaModFix/>
          </a:blip>
          <a:stretch>
            <a:fillRect/>
          </a:stretch>
        </p:blipFill>
        <p:spPr>
          <a:xfrm>
            <a:off x="7043627" y="691400"/>
            <a:ext cx="1317876" cy="1317894"/>
          </a:xfrm>
          <a:prstGeom prst="rect">
            <a:avLst/>
          </a:prstGeom>
          <a:noFill/>
          <a:ln>
            <a:noFill/>
          </a:ln>
        </p:spPr>
      </p:pic>
      <p:pic>
        <p:nvPicPr>
          <p:cNvPr id="165" name="Google Shape;165;p26"/>
          <p:cNvPicPr preferRelativeResize="0"/>
          <p:nvPr/>
        </p:nvPicPr>
        <p:blipFill>
          <a:blip r:embed="rId4">
            <a:alphaModFix/>
          </a:blip>
          <a:stretch>
            <a:fillRect/>
          </a:stretch>
        </p:blipFill>
        <p:spPr>
          <a:xfrm>
            <a:off x="5189975" y="920908"/>
            <a:ext cx="1317875" cy="858875"/>
          </a:xfrm>
          <a:prstGeom prst="rect">
            <a:avLst/>
          </a:prstGeom>
          <a:noFill/>
          <a:ln>
            <a:noFill/>
          </a:ln>
        </p:spPr>
      </p:pic>
      <p:pic>
        <p:nvPicPr>
          <p:cNvPr id="166" name="Google Shape;166;p26"/>
          <p:cNvPicPr preferRelativeResize="0"/>
          <p:nvPr/>
        </p:nvPicPr>
        <p:blipFill>
          <a:blip r:embed="rId5">
            <a:alphaModFix/>
          </a:blip>
          <a:stretch>
            <a:fillRect/>
          </a:stretch>
        </p:blipFill>
        <p:spPr>
          <a:xfrm>
            <a:off x="7043625" y="2138100"/>
            <a:ext cx="1158424" cy="1158424"/>
          </a:xfrm>
          <a:prstGeom prst="rect">
            <a:avLst/>
          </a:prstGeom>
          <a:noFill/>
          <a:ln>
            <a:noFill/>
          </a:ln>
        </p:spPr>
      </p:pic>
      <p:pic>
        <p:nvPicPr>
          <p:cNvPr id="167" name="Google Shape;167;p26"/>
          <p:cNvPicPr preferRelativeResize="0"/>
          <p:nvPr/>
        </p:nvPicPr>
        <p:blipFill>
          <a:blip r:embed="rId6">
            <a:alphaModFix/>
          </a:blip>
          <a:stretch>
            <a:fillRect/>
          </a:stretch>
        </p:blipFill>
        <p:spPr>
          <a:xfrm>
            <a:off x="4856175" y="2189058"/>
            <a:ext cx="1985475" cy="998925"/>
          </a:xfrm>
          <a:prstGeom prst="rect">
            <a:avLst/>
          </a:prstGeom>
          <a:noFill/>
          <a:ln>
            <a:noFill/>
          </a:ln>
        </p:spPr>
      </p:pic>
      <p:pic>
        <p:nvPicPr>
          <p:cNvPr id="168" name="Google Shape;168;p26"/>
          <p:cNvPicPr preferRelativeResize="0"/>
          <p:nvPr/>
        </p:nvPicPr>
        <p:blipFill>
          <a:blip r:embed="rId7">
            <a:alphaModFix/>
          </a:blip>
          <a:stretch>
            <a:fillRect/>
          </a:stretch>
        </p:blipFill>
        <p:spPr>
          <a:xfrm>
            <a:off x="5189968" y="3597243"/>
            <a:ext cx="2928883" cy="858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174" name="Google Shape;174;p27"/>
          <p:cNvPicPr preferRelativeResize="0"/>
          <p:nvPr/>
        </p:nvPicPr>
        <p:blipFill>
          <a:blip r:embed="rId3">
            <a:alphaModFix/>
          </a:blip>
          <a:stretch>
            <a:fillRect/>
          </a:stretch>
        </p:blipFill>
        <p:spPr>
          <a:xfrm>
            <a:off x="4694275" y="453450"/>
            <a:ext cx="3616049" cy="2279050"/>
          </a:xfrm>
          <a:prstGeom prst="rect">
            <a:avLst/>
          </a:prstGeom>
          <a:noFill/>
          <a:ln>
            <a:noFill/>
          </a:ln>
        </p:spPr>
      </p:pic>
      <p:sp>
        <p:nvSpPr>
          <p:cNvPr id="175" name="Google Shape;17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Streaming System Topology</a:t>
            </a:r>
            <a:endParaRPr>
              <a:solidFill>
                <a:srgbClr val="FFFFFF"/>
              </a:solidFill>
            </a:endParaRPr>
          </a:p>
        </p:txBody>
      </p:sp>
      <p:sp>
        <p:nvSpPr>
          <p:cNvPr id="176" name="Google Shape;176;p27"/>
          <p:cNvSpPr txBox="1">
            <a:spLocks noGrp="1"/>
          </p:cNvSpPr>
          <p:nvPr>
            <p:ph type="body" idx="1"/>
          </p:nvPr>
        </p:nvSpPr>
        <p:spPr>
          <a:xfrm>
            <a:off x="393900" y="1176450"/>
            <a:ext cx="4260300" cy="325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rgbClr val="FFFFFF"/>
                </a:solidFill>
              </a:rPr>
              <a:t>2019/2020: Dual camera system</a:t>
            </a:r>
            <a:endParaRPr sz="1600">
              <a:solidFill>
                <a:srgbClr val="FFFFFF"/>
              </a:solidFill>
            </a:endParaRPr>
          </a:p>
          <a:p>
            <a:pPr marL="457200" lvl="0" indent="-301625" algn="l" rtl="0">
              <a:spcBef>
                <a:spcPts val="1200"/>
              </a:spcBef>
              <a:spcAft>
                <a:spcPts val="0"/>
              </a:spcAft>
              <a:buClr>
                <a:srgbClr val="FFFFFF"/>
              </a:buClr>
              <a:buSzPts val="1150"/>
              <a:buChar char="●"/>
            </a:pPr>
            <a:r>
              <a:rPr lang="en" sz="1150">
                <a:solidFill>
                  <a:srgbClr val="FFFFFF"/>
                </a:solidFill>
              </a:rPr>
              <a:t>Stabilized, native recording</a:t>
            </a:r>
            <a:endParaRPr sz="1150">
              <a:solidFill>
                <a:srgbClr val="FFFFFF"/>
              </a:solidFill>
            </a:endParaRPr>
          </a:p>
          <a:p>
            <a:pPr marL="457200" lvl="0" indent="-301625" algn="l" rtl="0">
              <a:spcBef>
                <a:spcPts val="0"/>
              </a:spcBef>
              <a:spcAft>
                <a:spcPts val="0"/>
              </a:spcAft>
              <a:buClr>
                <a:srgbClr val="FFFFFF"/>
              </a:buClr>
              <a:buSzPts val="1150"/>
              <a:buChar char="●"/>
            </a:pPr>
            <a:r>
              <a:rPr lang="en" sz="1150">
                <a:solidFill>
                  <a:srgbClr val="FFFFFF"/>
                </a:solidFill>
              </a:rPr>
              <a:t>Non-stabilized, live image feed</a:t>
            </a:r>
            <a:endParaRPr sz="1600">
              <a:solidFill>
                <a:srgbClr val="FFFFFF"/>
              </a:solidFill>
            </a:endParaRPr>
          </a:p>
          <a:p>
            <a:pPr marL="0" lvl="0" indent="0" algn="l" rtl="0">
              <a:spcBef>
                <a:spcPts val="1200"/>
              </a:spcBef>
              <a:spcAft>
                <a:spcPts val="0"/>
              </a:spcAft>
              <a:buNone/>
            </a:pPr>
            <a:r>
              <a:rPr lang="en" sz="1600">
                <a:solidFill>
                  <a:srgbClr val="FFFFFF"/>
                </a:solidFill>
              </a:rPr>
              <a:t>2020/2021: Unified system</a:t>
            </a:r>
            <a:endParaRPr sz="1600">
              <a:solidFill>
                <a:srgbClr val="FFFFFF"/>
              </a:solidFill>
            </a:endParaRPr>
          </a:p>
          <a:p>
            <a:pPr marL="457200" lvl="0" indent="-301625" algn="l" rtl="0">
              <a:spcBef>
                <a:spcPts val="1200"/>
              </a:spcBef>
              <a:spcAft>
                <a:spcPts val="0"/>
              </a:spcAft>
              <a:buClr>
                <a:srgbClr val="FFFFFF"/>
              </a:buClr>
              <a:buSzPts val="1150"/>
              <a:buChar char="●"/>
            </a:pPr>
            <a:r>
              <a:rPr lang="en" sz="1150">
                <a:solidFill>
                  <a:srgbClr val="FFFFFF"/>
                </a:solidFill>
              </a:rPr>
              <a:t>Single camera, stabilized system with native recording and live video feed</a:t>
            </a:r>
            <a:endParaRPr sz="1150">
              <a:solidFill>
                <a:srgbClr val="FFFFFF"/>
              </a:solidFill>
            </a:endParaRPr>
          </a:p>
          <a:p>
            <a:pPr marL="457200" lvl="0" indent="-301625" algn="l" rtl="0">
              <a:spcBef>
                <a:spcPts val="0"/>
              </a:spcBef>
              <a:spcAft>
                <a:spcPts val="0"/>
              </a:spcAft>
              <a:buClr>
                <a:srgbClr val="FFFFFF"/>
              </a:buClr>
              <a:buSzPts val="1150"/>
              <a:buChar char="●"/>
            </a:pPr>
            <a:r>
              <a:rPr lang="en" sz="1150">
                <a:solidFill>
                  <a:srgbClr val="FFFFFF"/>
                </a:solidFill>
              </a:rPr>
              <a:t>Raspi creates server, FFMPEG records stream output from URL (loopback)</a:t>
            </a:r>
            <a:endParaRPr sz="1150">
              <a:solidFill>
                <a:srgbClr val="FFFFFF"/>
              </a:solidFill>
            </a:endParaRPr>
          </a:p>
        </p:txBody>
      </p:sp>
      <p:pic>
        <p:nvPicPr>
          <p:cNvPr id="177" name="Google Shape;177;p27"/>
          <p:cNvPicPr preferRelativeResize="0"/>
          <p:nvPr/>
        </p:nvPicPr>
        <p:blipFill>
          <a:blip r:embed="rId4">
            <a:alphaModFix/>
          </a:blip>
          <a:stretch>
            <a:fillRect/>
          </a:stretch>
        </p:blipFill>
        <p:spPr>
          <a:xfrm>
            <a:off x="4615725" y="2732500"/>
            <a:ext cx="3773151" cy="2022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Video Streaming</a:t>
            </a:r>
            <a:endParaRPr>
              <a:solidFill>
                <a:srgbClr val="FFFFFF"/>
              </a:solidFill>
            </a:endParaRPr>
          </a:p>
        </p:txBody>
      </p:sp>
      <p:sp>
        <p:nvSpPr>
          <p:cNvPr id="183" name="Google Shape;183;p28"/>
          <p:cNvSpPr txBox="1">
            <a:spLocks noGrp="1"/>
          </p:cNvSpPr>
          <p:nvPr>
            <p:ph type="body" idx="1"/>
          </p:nvPr>
        </p:nvSpPr>
        <p:spPr>
          <a:xfrm>
            <a:off x="311700" y="1152475"/>
            <a:ext cx="3445500" cy="34083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sz="2400">
                <a:solidFill>
                  <a:srgbClr val="FFFFFF"/>
                </a:solidFill>
              </a:rPr>
              <a:t>Components</a:t>
            </a:r>
            <a:endParaRPr sz="2400">
              <a:solidFill>
                <a:srgbClr val="FFFFFF"/>
              </a:solidFill>
            </a:endParaRPr>
          </a:p>
          <a:p>
            <a:pPr marL="0" lvl="0" indent="0" algn="just" rtl="0">
              <a:spcBef>
                <a:spcPts val="1200"/>
              </a:spcBef>
              <a:spcAft>
                <a:spcPts val="0"/>
              </a:spcAft>
              <a:buNone/>
            </a:pPr>
            <a:r>
              <a:rPr lang="en" sz="1300">
                <a:solidFill>
                  <a:srgbClr val="FFFFFF"/>
                </a:solidFill>
              </a:rPr>
              <a:t>The components that are used for streaming is a Raspberry Pi to handle the video that was extracted from a camera recording in 2560x1440. This camera is stabilized which had to use a slip ring in order for the cable to spin and to not interrupt video or power. The system is then connected to a ubiquiti router through PoE which then talks to the antenna that’s on the ground. </a:t>
            </a:r>
            <a:endParaRPr sz="1300">
              <a:solidFill>
                <a:srgbClr val="FFFFFF"/>
              </a:solidFill>
            </a:endParaRPr>
          </a:p>
          <a:p>
            <a:pPr marL="0" lvl="0" indent="0" algn="just" rtl="0">
              <a:spcBef>
                <a:spcPts val="1200"/>
              </a:spcBef>
              <a:spcAft>
                <a:spcPts val="0"/>
              </a:spcAft>
              <a:buNone/>
            </a:pPr>
            <a:r>
              <a:rPr lang="en" sz="1300">
                <a:solidFill>
                  <a:srgbClr val="FFFFFF"/>
                </a:solidFill>
              </a:rPr>
              <a:t>The antenna uses an arduino mega that’s connected to a GPS unit and a magnetometer to determine where the antenna is point in respect to the payload. The way the antenna talks to the payload is by using the same ubiquiti router in a PTP system. </a:t>
            </a:r>
            <a:endParaRPr sz="1300">
              <a:solidFill>
                <a:srgbClr val="FFFFFF"/>
              </a:solidFill>
            </a:endParaRPr>
          </a:p>
          <a:p>
            <a:pPr marL="0" lvl="0" indent="0" algn="just" rtl="0">
              <a:spcBef>
                <a:spcPts val="1200"/>
              </a:spcBef>
              <a:spcAft>
                <a:spcPts val="0"/>
              </a:spcAft>
              <a:buNone/>
            </a:pPr>
            <a:endParaRPr sz="1300">
              <a:solidFill>
                <a:srgbClr val="FFFFFF"/>
              </a:solidFill>
            </a:endParaRPr>
          </a:p>
          <a:p>
            <a:pPr marL="0" lvl="0" indent="0" algn="l" rtl="0">
              <a:spcBef>
                <a:spcPts val="1200"/>
              </a:spcBef>
              <a:spcAft>
                <a:spcPts val="1200"/>
              </a:spcAft>
              <a:buNone/>
            </a:pPr>
            <a:endParaRPr>
              <a:solidFill>
                <a:srgbClr val="FFFFFF"/>
              </a:solidFill>
            </a:endParaRPr>
          </a:p>
        </p:txBody>
      </p:sp>
      <p:pic>
        <p:nvPicPr>
          <p:cNvPr id="184" name="Google Shape;184;p28"/>
          <p:cNvPicPr preferRelativeResize="0"/>
          <p:nvPr/>
        </p:nvPicPr>
        <p:blipFill rotWithShape="1">
          <a:blip r:embed="rId3">
            <a:alphaModFix/>
          </a:blip>
          <a:srcRect l="23743" t="26287" r="34513" b="42278"/>
          <a:stretch/>
        </p:blipFill>
        <p:spPr>
          <a:xfrm>
            <a:off x="4452350" y="445025"/>
            <a:ext cx="1794850" cy="1802173"/>
          </a:xfrm>
          <a:prstGeom prst="rect">
            <a:avLst/>
          </a:prstGeom>
          <a:noFill/>
          <a:ln>
            <a:noFill/>
          </a:ln>
        </p:spPr>
      </p:pic>
      <p:pic>
        <p:nvPicPr>
          <p:cNvPr id="185" name="Google Shape;185;p28"/>
          <p:cNvPicPr preferRelativeResize="0"/>
          <p:nvPr/>
        </p:nvPicPr>
        <p:blipFill>
          <a:blip r:embed="rId4">
            <a:alphaModFix/>
          </a:blip>
          <a:stretch>
            <a:fillRect/>
          </a:stretch>
        </p:blipFill>
        <p:spPr>
          <a:xfrm>
            <a:off x="6563702" y="1238987"/>
            <a:ext cx="2101272" cy="2665521"/>
          </a:xfrm>
          <a:prstGeom prst="rect">
            <a:avLst/>
          </a:prstGeom>
          <a:noFill/>
          <a:ln>
            <a:noFill/>
          </a:ln>
        </p:spPr>
      </p:pic>
      <p:pic>
        <p:nvPicPr>
          <p:cNvPr id="186" name="Google Shape;186;p28"/>
          <p:cNvPicPr preferRelativeResize="0"/>
          <p:nvPr/>
        </p:nvPicPr>
        <p:blipFill rotWithShape="1">
          <a:blip r:embed="rId5">
            <a:alphaModFix/>
          </a:blip>
          <a:srcRect t="5695"/>
          <a:stretch/>
        </p:blipFill>
        <p:spPr>
          <a:xfrm>
            <a:off x="4390275" y="2330625"/>
            <a:ext cx="1919000" cy="24128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Video streaming - improvements for components</a:t>
            </a:r>
            <a:endParaRPr>
              <a:solidFill>
                <a:schemeClr val="lt1"/>
              </a:solidFill>
            </a:endParaRPr>
          </a:p>
        </p:txBody>
      </p:sp>
      <p:sp>
        <p:nvSpPr>
          <p:cNvPr id="192" name="Google Shape;192;p29"/>
          <p:cNvSpPr txBox="1">
            <a:spLocks noGrp="1"/>
          </p:cNvSpPr>
          <p:nvPr>
            <p:ph type="body" idx="1"/>
          </p:nvPr>
        </p:nvSpPr>
        <p:spPr>
          <a:xfrm>
            <a:off x="24475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solidFill>
                  <a:schemeClr val="lt1"/>
                </a:solidFill>
              </a:rPr>
              <a:t>With the components that were used, when the payload officially launched the antenna could not point 90 degrees. Since this issue was present; for a good portion of the flight the ubiquiti system could not connect. For the next year the focus of video streaming will be on improving the rotation of the antenna. Another issue the antenna had was the APRS tracking taking close to a minute to update. Due to this the teams goal is to get a ham license for more accurate updates on where the payload is. During flight the antenna was powered through car battery thanks to an inverter. However with the car battery, from observation, whenever the car would turn on the antenna would snap to the wrong direction. To solve this issue a battery will be made to work and power the whole ground system. Even though the video wasn’t streamed, the video that was recorded still made it.   </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132600" y="158000"/>
            <a:ext cx="8878800" cy="74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800">
                <a:solidFill>
                  <a:srgbClr val="FFFFFF"/>
                </a:solidFill>
              </a:rPr>
              <a:t>Video Stabilization</a:t>
            </a:r>
            <a:endParaRPr sz="4800">
              <a:solidFill>
                <a:srgbClr val="FFFFFF"/>
              </a:solidFill>
            </a:endParaRPr>
          </a:p>
          <a:p>
            <a:pPr marL="0" lvl="0" indent="0" algn="l" rtl="0">
              <a:spcBef>
                <a:spcPts val="0"/>
              </a:spcBef>
              <a:spcAft>
                <a:spcPts val="0"/>
              </a:spcAft>
              <a:buNone/>
            </a:pPr>
            <a:endParaRPr>
              <a:solidFill>
                <a:srgbClr val="FFFFFF"/>
              </a:solidFill>
            </a:endParaRPr>
          </a:p>
        </p:txBody>
      </p:sp>
      <p:sp>
        <p:nvSpPr>
          <p:cNvPr id="198" name="Google Shape;198;p30"/>
          <p:cNvSpPr txBox="1">
            <a:spLocks noGrp="1"/>
          </p:cNvSpPr>
          <p:nvPr>
            <p:ph type="body" idx="1"/>
          </p:nvPr>
        </p:nvSpPr>
        <p:spPr>
          <a:xfrm>
            <a:off x="311700" y="1228675"/>
            <a:ext cx="5877900" cy="3416400"/>
          </a:xfrm>
          <a:prstGeom prst="rect">
            <a:avLst/>
          </a:prstGeom>
        </p:spPr>
        <p:txBody>
          <a:bodyPr spcFirstLastPara="1" wrap="square" lIns="91425" tIns="91425" rIns="91425" bIns="91425" anchor="t" anchorCtr="0">
            <a:normAutofit/>
          </a:bodyPr>
          <a:lstStyle/>
          <a:p>
            <a:pPr marL="457200" lvl="0" indent="-368300" algn="l" rtl="0">
              <a:lnSpc>
                <a:spcPct val="100000"/>
              </a:lnSpc>
              <a:spcBef>
                <a:spcPts val="0"/>
              </a:spcBef>
              <a:spcAft>
                <a:spcPts val="0"/>
              </a:spcAft>
              <a:buClr>
                <a:srgbClr val="FFFFFF"/>
              </a:buClr>
              <a:buSzPts val="2200"/>
              <a:buChar char="●"/>
            </a:pPr>
            <a:r>
              <a:rPr lang="en" sz="2200">
                <a:solidFill>
                  <a:srgbClr val="FFFFFF"/>
                </a:solidFill>
              </a:rPr>
              <a:t>Provides clear, precise and steady video footage.</a:t>
            </a:r>
            <a:endParaRPr sz="2200">
              <a:solidFill>
                <a:srgbClr val="FFFFFF"/>
              </a:solidFill>
            </a:endParaRPr>
          </a:p>
          <a:p>
            <a:pPr marL="457200" lvl="0" indent="-406400" algn="l" rtl="0">
              <a:lnSpc>
                <a:spcPct val="100000"/>
              </a:lnSpc>
              <a:spcBef>
                <a:spcPts val="0"/>
              </a:spcBef>
              <a:spcAft>
                <a:spcPts val="0"/>
              </a:spcAft>
              <a:buClr>
                <a:srgbClr val="FFFFFF"/>
              </a:buClr>
              <a:buSzPts val="2800"/>
              <a:buChar char="●"/>
            </a:pPr>
            <a:r>
              <a:rPr lang="en" sz="2200">
                <a:solidFill>
                  <a:srgbClr val="FFFFFF"/>
                </a:solidFill>
              </a:rPr>
              <a:t>Reduces shakiness and disorientation to the viewer</a:t>
            </a:r>
            <a:r>
              <a:rPr lang="en" sz="2800">
                <a:solidFill>
                  <a:srgbClr val="FFFFFF"/>
                </a:solidFill>
              </a:rPr>
              <a:t>.</a:t>
            </a:r>
            <a:endParaRPr sz="2800">
              <a:solidFill>
                <a:srgbClr val="FFFFFF"/>
              </a:solidFill>
            </a:endParaRPr>
          </a:p>
          <a:p>
            <a:pPr marL="457200" lvl="0" indent="-368300" algn="l" rtl="0">
              <a:lnSpc>
                <a:spcPct val="100000"/>
              </a:lnSpc>
              <a:spcBef>
                <a:spcPts val="0"/>
              </a:spcBef>
              <a:spcAft>
                <a:spcPts val="0"/>
              </a:spcAft>
              <a:buClr>
                <a:srgbClr val="FFFFFF"/>
              </a:buClr>
              <a:buSzPts val="2200"/>
              <a:buChar char="●"/>
            </a:pPr>
            <a:r>
              <a:rPr lang="en" sz="2200">
                <a:solidFill>
                  <a:srgbClr val="FFFFFF"/>
                </a:solidFill>
              </a:rPr>
              <a:t>A sensor, and servo are powered through an Arduino Nano </a:t>
            </a:r>
            <a:endParaRPr sz="2200">
              <a:solidFill>
                <a:srgbClr val="FFFFFF"/>
              </a:solidFill>
            </a:endParaRPr>
          </a:p>
          <a:p>
            <a:pPr marL="457200" lvl="0" indent="-368300" algn="l" rtl="0">
              <a:lnSpc>
                <a:spcPct val="100000"/>
              </a:lnSpc>
              <a:spcBef>
                <a:spcPts val="0"/>
              </a:spcBef>
              <a:spcAft>
                <a:spcPts val="0"/>
              </a:spcAft>
              <a:buClr>
                <a:srgbClr val="FFFFFF"/>
              </a:buClr>
              <a:buSzPts val="2200"/>
              <a:buChar char="●"/>
            </a:pPr>
            <a:r>
              <a:rPr lang="en" sz="2200">
                <a:solidFill>
                  <a:srgbClr val="FFFFFF"/>
                </a:solidFill>
              </a:rPr>
              <a:t>The system was integrated into the interior design of the payload. </a:t>
            </a:r>
            <a:endParaRPr sz="2200">
              <a:solidFill>
                <a:srgbClr val="FFFFFF"/>
              </a:solidFill>
            </a:endParaRPr>
          </a:p>
          <a:p>
            <a:pPr marL="0" lvl="0" indent="0" algn="l" rtl="0">
              <a:spcBef>
                <a:spcPts val="0"/>
              </a:spcBef>
              <a:spcAft>
                <a:spcPts val="1200"/>
              </a:spcAft>
              <a:buNone/>
            </a:pPr>
            <a:endParaRPr/>
          </a:p>
        </p:txBody>
      </p:sp>
      <p:pic>
        <p:nvPicPr>
          <p:cNvPr id="199" name="Google Shape;199;p30"/>
          <p:cNvPicPr preferRelativeResize="0"/>
          <p:nvPr/>
        </p:nvPicPr>
        <p:blipFill>
          <a:blip r:embed="rId3">
            <a:alphaModFix/>
          </a:blip>
          <a:stretch>
            <a:fillRect/>
          </a:stretch>
        </p:blipFill>
        <p:spPr>
          <a:xfrm>
            <a:off x="6301250" y="901699"/>
            <a:ext cx="2268977" cy="3141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5" name="Google Shape;205;p31"/>
          <p:cNvSpPr txBox="1"/>
          <p:nvPr/>
        </p:nvSpPr>
        <p:spPr>
          <a:xfrm>
            <a:off x="311700" y="445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2800">
                <a:solidFill>
                  <a:srgbClr val="FFFFFF"/>
                </a:solidFill>
              </a:rPr>
              <a:t>Mechanical &amp; Programming Aspects</a:t>
            </a:r>
            <a:endParaRPr sz="2800">
              <a:solidFill>
                <a:srgbClr val="FFFFFF"/>
              </a:solidFill>
            </a:endParaRPr>
          </a:p>
        </p:txBody>
      </p:sp>
      <p:pic>
        <p:nvPicPr>
          <p:cNvPr id="206" name="Google Shape;206;p31"/>
          <p:cNvPicPr preferRelativeResize="0"/>
          <p:nvPr/>
        </p:nvPicPr>
        <p:blipFill>
          <a:blip r:embed="rId3">
            <a:alphaModFix/>
          </a:blip>
          <a:stretch>
            <a:fillRect/>
          </a:stretch>
        </p:blipFill>
        <p:spPr>
          <a:xfrm>
            <a:off x="958200" y="1571825"/>
            <a:ext cx="2983926" cy="2485175"/>
          </a:xfrm>
          <a:prstGeom prst="rect">
            <a:avLst/>
          </a:prstGeom>
          <a:noFill/>
          <a:ln>
            <a:noFill/>
          </a:ln>
        </p:spPr>
      </p:pic>
      <p:sp>
        <p:nvSpPr>
          <p:cNvPr id="207" name="Google Shape;207;p31"/>
          <p:cNvSpPr txBox="1"/>
          <p:nvPr/>
        </p:nvSpPr>
        <p:spPr>
          <a:xfrm>
            <a:off x="160700" y="1017725"/>
            <a:ext cx="194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rPr>
              <a:t>Mount that holds Arduino Nano and Servo.</a:t>
            </a:r>
            <a:endParaRPr sz="1200">
              <a:solidFill>
                <a:srgbClr val="FFFFFF"/>
              </a:solidFill>
            </a:endParaRPr>
          </a:p>
        </p:txBody>
      </p:sp>
      <p:cxnSp>
        <p:nvCxnSpPr>
          <p:cNvPr id="208" name="Google Shape;208;p31"/>
          <p:cNvCxnSpPr/>
          <p:nvPr/>
        </p:nvCxnSpPr>
        <p:spPr>
          <a:xfrm>
            <a:off x="1321525" y="1579675"/>
            <a:ext cx="639600" cy="444300"/>
          </a:xfrm>
          <a:prstGeom prst="straightConnector1">
            <a:avLst/>
          </a:prstGeom>
          <a:noFill/>
          <a:ln w="9525" cap="flat" cmpd="sng">
            <a:solidFill>
              <a:srgbClr val="000000"/>
            </a:solidFill>
            <a:prstDash val="solid"/>
            <a:round/>
            <a:headEnd type="none" w="med" len="med"/>
            <a:tailEnd type="triangle" w="med" len="med"/>
          </a:ln>
        </p:spPr>
      </p:cxnSp>
      <p:sp>
        <p:nvSpPr>
          <p:cNvPr id="209" name="Google Shape;209;p31"/>
          <p:cNvSpPr txBox="1"/>
          <p:nvPr/>
        </p:nvSpPr>
        <p:spPr>
          <a:xfrm>
            <a:off x="0" y="2744675"/>
            <a:ext cx="116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rPr>
              <a:t>Support for Slip Ring.</a:t>
            </a:r>
            <a:endParaRPr sz="1200">
              <a:solidFill>
                <a:srgbClr val="FFFFFF"/>
              </a:solidFill>
            </a:endParaRPr>
          </a:p>
        </p:txBody>
      </p:sp>
      <p:cxnSp>
        <p:nvCxnSpPr>
          <p:cNvPr id="210" name="Google Shape;210;p31"/>
          <p:cNvCxnSpPr/>
          <p:nvPr/>
        </p:nvCxnSpPr>
        <p:spPr>
          <a:xfrm rot="10800000" flipH="1">
            <a:off x="1516950" y="3329850"/>
            <a:ext cx="1039500" cy="630600"/>
          </a:xfrm>
          <a:prstGeom prst="straightConnector1">
            <a:avLst/>
          </a:prstGeom>
          <a:noFill/>
          <a:ln w="9525" cap="flat" cmpd="sng">
            <a:solidFill>
              <a:srgbClr val="000000"/>
            </a:solidFill>
            <a:prstDash val="solid"/>
            <a:round/>
            <a:headEnd type="none" w="med" len="med"/>
            <a:tailEnd type="triangle" w="med" len="med"/>
          </a:ln>
        </p:spPr>
      </p:cxnSp>
      <p:sp>
        <p:nvSpPr>
          <p:cNvPr id="211" name="Google Shape;211;p31"/>
          <p:cNvSpPr txBox="1"/>
          <p:nvPr/>
        </p:nvSpPr>
        <p:spPr>
          <a:xfrm>
            <a:off x="2722850" y="4183750"/>
            <a:ext cx="143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rPr>
              <a:t>Camera Case.</a:t>
            </a:r>
            <a:endParaRPr sz="1200">
              <a:solidFill>
                <a:srgbClr val="FFFFFF"/>
              </a:solidFill>
            </a:endParaRPr>
          </a:p>
        </p:txBody>
      </p:sp>
      <p:cxnSp>
        <p:nvCxnSpPr>
          <p:cNvPr id="212" name="Google Shape;212;p31"/>
          <p:cNvCxnSpPr/>
          <p:nvPr/>
        </p:nvCxnSpPr>
        <p:spPr>
          <a:xfrm rot="10800000">
            <a:off x="2636200" y="3525100"/>
            <a:ext cx="781800" cy="531900"/>
          </a:xfrm>
          <a:prstGeom prst="straightConnector1">
            <a:avLst/>
          </a:prstGeom>
          <a:noFill/>
          <a:ln w="9525" cap="flat" cmpd="sng">
            <a:solidFill>
              <a:srgbClr val="000000"/>
            </a:solidFill>
            <a:prstDash val="solid"/>
            <a:round/>
            <a:headEnd type="none" w="med" len="med"/>
            <a:tailEnd type="triangle" w="med" len="med"/>
          </a:ln>
        </p:spPr>
      </p:cxnSp>
      <p:sp>
        <p:nvSpPr>
          <p:cNvPr id="213" name="Google Shape;213;p31"/>
          <p:cNvSpPr txBox="1"/>
          <p:nvPr/>
        </p:nvSpPr>
        <p:spPr>
          <a:xfrm>
            <a:off x="935125" y="4183750"/>
            <a:ext cx="1101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rPr>
              <a:t>MPU6050</a:t>
            </a:r>
            <a:endParaRPr sz="1200">
              <a:solidFill>
                <a:srgbClr val="FFFFFF"/>
              </a:solidFill>
            </a:endParaRPr>
          </a:p>
        </p:txBody>
      </p:sp>
      <p:cxnSp>
        <p:nvCxnSpPr>
          <p:cNvPr id="214" name="Google Shape;214;p31"/>
          <p:cNvCxnSpPr/>
          <p:nvPr/>
        </p:nvCxnSpPr>
        <p:spPr>
          <a:xfrm>
            <a:off x="935125" y="2952150"/>
            <a:ext cx="1354800" cy="93300"/>
          </a:xfrm>
          <a:prstGeom prst="straightConnector1">
            <a:avLst/>
          </a:prstGeom>
          <a:noFill/>
          <a:ln w="9525" cap="flat" cmpd="sng">
            <a:solidFill>
              <a:srgbClr val="000000"/>
            </a:solidFill>
            <a:prstDash val="solid"/>
            <a:round/>
            <a:headEnd type="none" w="med" len="med"/>
            <a:tailEnd type="triangle" w="med" len="med"/>
          </a:ln>
        </p:spPr>
      </p:cxnSp>
      <p:sp>
        <p:nvSpPr>
          <p:cNvPr id="215" name="Google Shape;215;p31"/>
          <p:cNvSpPr txBox="1"/>
          <p:nvPr/>
        </p:nvSpPr>
        <p:spPr>
          <a:xfrm>
            <a:off x="2465150" y="1025575"/>
            <a:ext cx="194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rPr>
              <a:t>Four holes to make it lighter.</a:t>
            </a:r>
            <a:endParaRPr sz="1100">
              <a:solidFill>
                <a:srgbClr val="FFFFFF"/>
              </a:solidFill>
            </a:endParaRPr>
          </a:p>
        </p:txBody>
      </p:sp>
      <p:cxnSp>
        <p:nvCxnSpPr>
          <p:cNvPr id="216" name="Google Shape;216;p31"/>
          <p:cNvCxnSpPr/>
          <p:nvPr/>
        </p:nvCxnSpPr>
        <p:spPr>
          <a:xfrm flipH="1">
            <a:off x="2725225" y="1571825"/>
            <a:ext cx="150900" cy="363300"/>
          </a:xfrm>
          <a:prstGeom prst="straightConnector1">
            <a:avLst/>
          </a:prstGeom>
          <a:noFill/>
          <a:ln w="9525" cap="flat" cmpd="sng">
            <a:solidFill>
              <a:schemeClr val="dk1"/>
            </a:solidFill>
            <a:prstDash val="solid"/>
            <a:round/>
            <a:headEnd type="none" w="med" len="med"/>
            <a:tailEnd type="triangle" w="med" len="med"/>
          </a:ln>
        </p:spPr>
      </p:cxnSp>
      <p:sp>
        <p:nvSpPr>
          <p:cNvPr id="217" name="Google Shape;217;p31"/>
          <p:cNvSpPr txBox="1"/>
          <p:nvPr/>
        </p:nvSpPr>
        <p:spPr>
          <a:xfrm>
            <a:off x="4769600" y="1025575"/>
            <a:ext cx="3495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lt1"/>
                </a:solidFill>
              </a:rPr>
              <a:t>In the Arduino program, it gets yaw from the mpu6050 </a:t>
            </a:r>
            <a:endParaRPr>
              <a:solidFill>
                <a:schemeClr val="lt1"/>
              </a:solidFill>
            </a:endParaRPr>
          </a:p>
          <a:p>
            <a:pPr marL="0" lvl="0" indent="0" algn="l" rtl="0">
              <a:spcBef>
                <a:spcPts val="0"/>
              </a:spcBef>
              <a:spcAft>
                <a:spcPts val="0"/>
              </a:spcAft>
              <a:buClr>
                <a:schemeClr val="dk1"/>
              </a:buClr>
              <a:buSzPts val="1100"/>
              <a:buFont typeface="Arial"/>
              <a:buNone/>
            </a:pPr>
            <a:r>
              <a:rPr lang="en">
                <a:solidFill>
                  <a:schemeClr val="lt1"/>
                </a:solidFill>
              </a:rPr>
              <a:t>Depending on the position with respect to yaw, a percentage is calculated to establish the direction and speed of a servo which must rotate towards yaw =0. </a:t>
            </a:r>
            <a:endParaRPr>
              <a:solidFill>
                <a:schemeClr val="lt1"/>
              </a:solidFill>
            </a:endParaRPr>
          </a:p>
          <a:p>
            <a:pPr marL="0" lvl="0" indent="0" algn="l" rtl="0">
              <a:spcBef>
                <a:spcPts val="0"/>
              </a:spcBef>
              <a:spcAft>
                <a:spcPts val="0"/>
              </a:spcAft>
              <a:buNone/>
            </a:pPr>
            <a:endParaRPr>
              <a:solidFill>
                <a:schemeClr val="lt1"/>
              </a:solidFill>
            </a:endParaRPr>
          </a:p>
        </p:txBody>
      </p:sp>
      <p:pic>
        <p:nvPicPr>
          <p:cNvPr id="218" name="Google Shape;218;p31"/>
          <p:cNvPicPr preferRelativeResize="0"/>
          <p:nvPr/>
        </p:nvPicPr>
        <p:blipFill>
          <a:blip r:embed="rId4">
            <a:alphaModFix/>
          </a:blip>
          <a:stretch>
            <a:fillRect/>
          </a:stretch>
        </p:blipFill>
        <p:spPr>
          <a:xfrm>
            <a:off x="5694775" y="2485450"/>
            <a:ext cx="1308175" cy="1308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FFFFFF"/>
                </a:solidFill>
              </a:rPr>
              <a:t>Our Team</a:t>
            </a:r>
            <a:endParaRPr>
              <a:solidFill>
                <a:srgbClr val="FFFFFF"/>
              </a:solidFill>
            </a:endParaRPr>
          </a:p>
        </p:txBody>
      </p:sp>
      <p:sp>
        <p:nvSpPr>
          <p:cNvPr id="61" name="Google Shape;61;p14"/>
          <p:cNvSpPr txBox="1">
            <a:spLocks noGrp="1"/>
          </p:cNvSpPr>
          <p:nvPr>
            <p:ph type="body" idx="1"/>
          </p:nvPr>
        </p:nvSpPr>
        <p:spPr>
          <a:xfrm>
            <a:off x="311700" y="1152475"/>
            <a:ext cx="2252400" cy="1252800"/>
          </a:xfrm>
          <a:prstGeom prst="rect">
            <a:avLst/>
          </a:prstGeom>
        </p:spPr>
        <p:txBody>
          <a:bodyPr spcFirstLastPara="1" wrap="square" lIns="91425" tIns="91425" rIns="91425" bIns="91425" anchor="t" anchorCtr="0">
            <a:spAutoFit/>
          </a:bodyPr>
          <a:lstStyle/>
          <a:p>
            <a:pPr marL="457200" lvl="0" indent="0" algn="l" rtl="0">
              <a:spcBef>
                <a:spcPts val="0"/>
              </a:spcBef>
              <a:spcAft>
                <a:spcPts val="0"/>
              </a:spcAft>
              <a:buNone/>
            </a:pPr>
            <a:r>
              <a:rPr lang="en" u="sng">
                <a:solidFill>
                  <a:srgbClr val="F3F3F3"/>
                </a:solidFill>
              </a:rPr>
              <a:t>Mechanical</a:t>
            </a:r>
            <a:endParaRPr u="sng">
              <a:solidFill>
                <a:srgbClr val="F3F3F3"/>
              </a:solidFill>
            </a:endParaRPr>
          </a:p>
          <a:p>
            <a:pPr marL="457200" lvl="0" indent="-342900" algn="l" rtl="0">
              <a:spcBef>
                <a:spcPts val="1200"/>
              </a:spcBef>
              <a:spcAft>
                <a:spcPts val="0"/>
              </a:spcAft>
              <a:buClr>
                <a:srgbClr val="F3F3F3"/>
              </a:buClr>
              <a:buSzPts val="1800"/>
              <a:buChar char="●"/>
            </a:pPr>
            <a:r>
              <a:rPr lang="en">
                <a:solidFill>
                  <a:srgbClr val="F3F3F3"/>
                </a:solidFill>
              </a:rPr>
              <a:t>Tory Galat </a:t>
            </a:r>
            <a:endParaRPr>
              <a:solidFill>
                <a:srgbClr val="F3F3F3"/>
              </a:solidFill>
            </a:endParaRPr>
          </a:p>
          <a:p>
            <a:pPr marL="457200" lvl="0" indent="-342900" algn="l" rtl="0">
              <a:spcBef>
                <a:spcPts val="0"/>
              </a:spcBef>
              <a:spcAft>
                <a:spcPts val="0"/>
              </a:spcAft>
              <a:buClr>
                <a:srgbClr val="F3F3F3"/>
              </a:buClr>
              <a:buSzPts val="1800"/>
              <a:buChar char="●"/>
            </a:pPr>
            <a:r>
              <a:rPr lang="en">
                <a:solidFill>
                  <a:srgbClr val="F3F3F3"/>
                </a:solidFill>
              </a:rPr>
              <a:t>Benito Rincon</a:t>
            </a:r>
            <a:endParaRPr>
              <a:solidFill>
                <a:srgbClr val="F3F3F3"/>
              </a:solidFill>
            </a:endParaRPr>
          </a:p>
        </p:txBody>
      </p:sp>
      <p:sp>
        <p:nvSpPr>
          <p:cNvPr id="62" name="Google Shape;62;p14"/>
          <p:cNvSpPr txBox="1">
            <a:spLocks noGrp="1"/>
          </p:cNvSpPr>
          <p:nvPr>
            <p:ph type="body" idx="1"/>
          </p:nvPr>
        </p:nvSpPr>
        <p:spPr>
          <a:xfrm>
            <a:off x="2751800" y="1152475"/>
            <a:ext cx="2993100" cy="1252800"/>
          </a:xfrm>
          <a:prstGeom prst="rect">
            <a:avLst/>
          </a:prstGeom>
        </p:spPr>
        <p:txBody>
          <a:bodyPr spcFirstLastPara="1" wrap="square" lIns="91425" tIns="91425" rIns="91425" bIns="91425" anchor="t" anchorCtr="0">
            <a:spAutoFit/>
          </a:bodyPr>
          <a:lstStyle/>
          <a:p>
            <a:pPr marL="457200" lvl="0" indent="0" algn="l" rtl="0">
              <a:spcBef>
                <a:spcPts val="0"/>
              </a:spcBef>
              <a:spcAft>
                <a:spcPts val="0"/>
              </a:spcAft>
              <a:buNone/>
            </a:pPr>
            <a:r>
              <a:rPr lang="en" u="sng">
                <a:solidFill>
                  <a:srgbClr val="F3F3F3"/>
                </a:solidFill>
              </a:rPr>
              <a:t>Power Distribution</a:t>
            </a:r>
            <a:endParaRPr u="sng">
              <a:solidFill>
                <a:srgbClr val="F3F3F3"/>
              </a:solidFill>
            </a:endParaRPr>
          </a:p>
          <a:p>
            <a:pPr marL="457200" lvl="0" indent="-342900" algn="l" rtl="0">
              <a:spcBef>
                <a:spcPts val="1200"/>
              </a:spcBef>
              <a:spcAft>
                <a:spcPts val="0"/>
              </a:spcAft>
              <a:buClr>
                <a:srgbClr val="F3F3F3"/>
              </a:buClr>
              <a:buSzPts val="1800"/>
              <a:buChar char="●"/>
            </a:pPr>
            <a:r>
              <a:rPr lang="en">
                <a:solidFill>
                  <a:srgbClr val="F3F3F3"/>
                </a:solidFill>
              </a:rPr>
              <a:t>Jacqueline Do</a:t>
            </a:r>
            <a:endParaRPr>
              <a:solidFill>
                <a:srgbClr val="F3F3F3"/>
              </a:solidFill>
            </a:endParaRPr>
          </a:p>
          <a:p>
            <a:pPr marL="457200" lvl="0" indent="-342900" algn="l" rtl="0">
              <a:spcBef>
                <a:spcPts val="0"/>
              </a:spcBef>
              <a:spcAft>
                <a:spcPts val="0"/>
              </a:spcAft>
              <a:buClr>
                <a:srgbClr val="F3F3F3"/>
              </a:buClr>
              <a:buSzPts val="1800"/>
              <a:buChar char="●"/>
            </a:pPr>
            <a:r>
              <a:rPr lang="en">
                <a:solidFill>
                  <a:srgbClr val="F3F3F3"/>
                </a:solidFill>
              </a:rPr>
              <a:t>Samuel Jimenez</a:t>
            </a:r>
            <a:endParaRPr>
              <a:solidFill>
                <a:srgbClr val="F3F3F3"/>
              </a:solidFill>
            </a:endParaRPr>
          </a:p>
        </p:txBody>
      </p:sp>
      <p:sp>
        <p:nvSpPr>
          <p:cNvPr id="63" name="Google Shape;63;p14"/>
          <p:cNvSpPr txBox="1">
            <a:spLocks noGrp="1"/>
          </p:cNvSpPr>
          <p:nvPr>
            <p:ph type="body" idx="1"/>
          </p:nvPr>
        </p:nvSpPr>
        <p:spPr>
          <a:xfrm>
            <a:off x="5634825" y="1152475"/>
            <a:ext cx="2993100" cy="934200"/>
          </a:xfrm>
          <a:prstGeom prst="rect">
            <a:avLst/>
          </a:prstGeom>
        </p:spPr>
        <p:txBody>
          <a:bodyPr spcFirstLastPara="1" wrap="square" lIns="91425" tIns="91425" rIns="91425" bIns="91425" anchor="t" anchorCtr="0">
            <a:spAutoFit/>
          </a:bodyPr>
          <a:lstStyle/>
          <a:p>
            <a:pPr marL="457200" lvl="0" indent="0" algn="l" rtl="0">
              <a:spcBef>
                <a:spcPts val="0"/>
              </a:spcBef>
              <a:spcAft>
                <a:spcPts val="0"/>
              </a:spcAft>
              <a:buNone/>
            </a:pPr>
            <a:r>
              <a:rPr lang="en" u="sng">
                <a:solidFill>
                  <a:srgbClr val="F3F3F3"/>
                </a:solidFill>
              </a:rPr>
              <a:t>Atmospheric Profiling</a:t>
            </a:r>
            <a:endParaRPr u="sng">
              <a:solidFill>
                <a:srgbClr val="F3F3F3"/>
              </a:solidFill>
            </a:endParaRPr>
          </a:p>
          <a:p>
            <a:pPr marL="457200" lvl="0" indent="-342900" algn="l" rtl="0">
              <a:spcBef>
                <a:spcPts val="1200"/>
              </a:spcBef>
              <a:spcAft>
                <a:spcPts val="0"/>
              </a:spcAft>
              <a:buClr>
                <a:srgbClr val="F3F3F3"/>
              </a:buClr>
              <a:buSzPts val="1800"/>
              <a:buChar char="●"/>
            </a:pPr>
            <a:r>
              <a:rPr lang="en">
                <a:solidFill>
                  <a:srgbClr val="F3F3F3"/>
                </a:solidFill>
              </a:rPr>
              <a:t>Richard Ricketts</a:t>
            </a:r>
            <a:endParaRPr>
              <a:solidFill>
                <a:srgbClr val="F3F3F3"/>
              </a:solidFill>
            </a:endParaRPr>
          </a:p>
        </p:txBody>
      </p:sp>
      <p:sp>
        <p:nvSpPr>
          <p:cNvPr id="64" name="Google Shape;64;p14"/>
          <p:cNvSpPr txBox="1">
            <a:spLocks noGrp="1"/>
          </p:cNvSpPr>
          <p:nvPr>
            <p:ph type="body" idx="1"/>
          </p:nvPr>
        </p:nvSpPr>
        <p:spPr>
          <a:xfrm>
            <a:off x="1353450" y="2540025"/>
            <a:ext cx="2606700" cy="1252800"/>
          </a:xfrm>
          <a:prstGeom prst="rect">
            <a:avLst/>
          </a:prstGeom>
        </p:spPr>
        <p:txBody>
          <a:bodyPr spcFirstLastPara="1" wrap="square" lIns="91425" tIns="91425" rIns="91425" bIns="91425" anchor="t" anchorCtr="0">
            <a:spAutoFit/>
          </a:bodyPr>
          <a:lstStyle/>
          <a:p>
            <a:pPr marL="457200" lvl="0" indent="0" algn="l" rtl="0">
              <a:spcBef>
                <a:spcPts val="0"/>
              </a:spcBef>
              <a:spcAft>
                <a:spcPts val="0"/>
              </a:spcAft>
              <a:buNone/>
            </a:pPr>
            <a:r>
              <a:rPr lang="en" u="sng">
                <a:solidFill>
                  <a:srgbClr val="F3F3F3"/>
                </a:solidFill>
              </a:rPr>
              <a:t>Video Streaming</a:t>
            </a:r>
            <a:endParaRPr u="sng">
              <a:solidFill>
                <a:srgbClr val="F3F3F3"/>
              </a:solidFill>
            </a:endParaRPr>
          </a:p>
          <a:p>
            <a:pPr marL="457200" lvl="0" indent="-342900" algn="l" rtl="0">
              <a:spcBef>
                <a:spcPts val="1200"/>
              </a:spcBef>
              <a:spcAft>
                <a:spcPts val="0"/>
              </a:spcAft>
              <a:buClr>
                <a:srgbClr val="F3F3F3"/>
              </a:buClr>
              <a:buSzPts val="1800"/>
              <a:buChar char="●"/>
            </a:pPr>
            <a:r>
              <a:rPr lang="en">
                <a:solidFill>
                  <a:srgbClr val="F3F3F3"/>
                </a:solidFill>
              </a:rPr>
              <a:t>Maxx Mudd</a:t>
            </a:r>
            <a:endParaRPr>
              <a:solidFill>
                <a:srgbClr val="F3F3F3"/>
              </a:solidFill>
            </a:endParaRPr>
          </a:p>
          <a:p>
            <a:pPr marL="457200" lvl="0" indent="-342900" algn="l" rtl="0">
              <a:spcBef>
                <a:spcPts val="0"/>
              </a:spcBef>
              <a:spcAft>
                <a:spcPts val="0"/>
              </a:spcAft>
              <a:buClr>
                <a:srgbClr val="F3F3F3"/>
              </a:buClr>
              <a:buSzPts val="1800"/>
              <a:buChar char="●"/>
            </a:pPr>
            <a:r>
              <a:rPr lang="en">
                <a:solidFill>
                  <a:srgbClr val="F3F3F3"/>
                </a:solidFill>
              </a:rPr>
              <a:t>Drew Corona</a:t>
            </a:r>
            <a:endParaRPr>
              <a:solidFill>
                <a:srgbClr val="F3F3F3"/>
              </a:solidFill>
            </a:endParaRPr>
          </a:p>
        </p:txBody>
      </p:sp>
      <p:sp>
        <p:nvSpPr>
          <p:cNvPr id="65" name="Google Shape;65;p14"/>
          <p:cNvSpPr txBox="1">
            <a:spLocks noGrp="1"/>
          </p:cNvSpPr>
          <p:nvPr>
            <p:ph type="body" idx="1"/>
          </p:nvPr>
        </p:nvSpPr>
        <p:spPr>
          <a:xfrm>
            <a:off x="5190750" y="2571750"/>
            <a:ext cx="2606700" cy="1252800"/>
          </a:xfrm>
          <a:prstGeom prst="rect">
            <a:avLst/>
          </a:prstGeom>
        </p:spPr>
        <p:txBody>
          <a:bodyPr spcFirstLastPara="1" wrap="square" lIns="91425" tIns="91425" rIns="91425" bIns="91425" anchor="t" anchorCtr="0">
            <a:spAutoFit/>
          </a:bodyPr>
          <a:lstStyle/>
          <a:p>
            <a:pPr marL="457200" lvl="0" indent="0" algn="l" rtl="0">
              <a:spcBef>
                <a:spcPts val="0"/>
              </a:spcBef>
              <a:spcAft>
                <a:spcPts val="0"/>
              </a:spcAft>
              <a:buNone/>
            </a:pPr>
            <a:r>
              <a:rPr lang="en" u="sng">
                <a:solidFill>
                  <a:srgbClr val="F3F3F3"/>
                </a:solidFill>
              </a:rPr>
              <a:t>Video Stabilization</a:t>
            </a:r>
            <a:endParaRPr u="sng">
              <a:solidFill>
                <a:srgbClr val="F3F3F3"/>
              </a:solidFill>
            </a:endParaRPr>
          </a:p>
          <a:p>
            <a:pPr marL="457200" lvl="0" indent="-342900" algn="l" rtl="0">
              <a:spcBef>
                <a:spcPts val="1200"/>
              </a:spcBef>
              <a:spcAft>
                <a:spcPts val="0"/>
              </a:spcAft>
              <a:buClr>
                <a:srgbClr val="F3F3F3"/>
              </a:buClr>
              <a:buSzPts val="1800"/>
              <a:buChar char="●"/>
            </a:pPr>
            <a:r>
              <a:rPr lang="en">
                <a:solidFill>
                  <a:srgbClr val="F3F3F3"/>
                </a:solidFill>
              </a:rPr>
              <a:t>Karla Chao</a:t>
            </a:r>
            <a:endParaRPr>
              <a:solidFill>
                <a:srgbClr val="F3F3F3"/>
              </a:solidFill>
            </a:endParaRPr>
          </a:p>
          <a:p>
            <a:pPr marL="457200" lvl="0" indent="-342900" algn="l" rtl="0">
              <a:spcBef>
                <a:spcPts val="0"/>
              </a:spcBef>
              <a:spcAft>
                <a:spcPts val="0"/>
              </a:spcAft>
              <a:buClr>
                <a:srgbClr val="F3F3F3"/>
              </a:buClr>
              <a:buSzPts val="1800"/>
              <a:buChar char="●"/>
            </a:pPr>
            <a:r>
              <a:rPr lang="en">
                <a:solidFill>
                  <a:srgbClr val="F3F3F3"/>
                </a:solidFill>
              </a:rPr>
              <a:t>Sandra Montero</a:t>
            </a:r>
            <a:endParaRPr>
              <a:solidFill>
                <a:srgbClr val="F3F3F3"/>
              </a:solidFill>
            </a:endParaRPr>
          </a:p>
        </p:txBody>
      </p:sp>
      <p:sp>
        <p:nvSpPr>
          <p:cNvPr id="66" name="Google Shape;66;p14"/>
          <p:cNvSpPr txBox="1"/>
          <p:nvPr/>
        </p:nvSpPr>
        <p:spPr>
          <a:xfrm>
            <a:off x="899400" y="3991025"/>
            <a:ext cx="7345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rPr>
              <a:t>Faculty Mentor: Ernest Villicana                   Team Lead: Meghann Boland</a:t>
            </a:r>
            <a:endParaRPr sz="17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311700" y="445025"/>
            <a:ext cx="349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a:solidFill>
                  <a:schemeClr val="lt1"/>
                </a:solidFill>
              </a:rPr>
              <a:t>What Went Well</a:t>
            </a:r>
            <a:endParaRPr sz="2020">
              <a:solidFill>
                <a:schemeClr val="lt1"/>
              </a:solidFill>
            </a:endParaRPr>
          </a:p>
        </p:txBody>
      </p:sp>
      <p:sp>
        <p:nvSpPr>
          <p:cNvPr id="224" name="Google Shape;224;p32"/>
          <p:cNvSpPr txBox="1">
            <a:spLocks noGrp="1"/>
          </p:cNvSpPr>
          <p:nvPr>
            <p:ph type="body" idx="1"/>
          </p:nvPr>
        </p:nvSpPr>
        <p:spPr>
          <a:xfrm>
            <a:off x="387625" y="880275"/>
            <a:ext cx="3636000" cy="13635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500">
                <a:solidFill>
                  <a:schemeClr val="lt1"/>
                </a:solidFill>
              </a:rPr>
              <a:t>The mount design endured the entire flight with minor damages upon landing ensuring recorded footage of the entire flight</a:t>
            </a:r>
            <a:endParaRPr sz="5500">
              <a:solidFill>
                <a:schemeClr val="lt1"/>
              </a:solidFill>
            </a:endParaRPr>
          </a:p>
          <a:p>
            <a:pPr marL="0" lvl="0" indent="0" algn="l" rtl="0">
              <a:spcBef>
                <a:spcPts val="1200"/>
              </a:spcBef>
              <a:spcAft>
                <a:spcPts val="0"/>
              </a:spcAft>
              <a:buClr>
                <a:schemeClr val="dk1"/>
              </a:buClr>
              <a:buSzPts val="275"/>
              <a:buFont typeface="Arial"/>
              <a:buNone/>
            </a:pPr>
            <a:r>
              <a:rPr lang="en" sz="5500">
                <a:solidFill>
                  <a:schemeClr val="lt1"/>
                </a:solidFill>
              </a:rPr>
              <a:t>The system working smoothly prior to the launch is shown here</a:t>
            </a:r>
            <a:endParaRPr sz="5500">
              <a:solidFill>
                <a:schemeClr val="lt1"/>
              </a:solidFill>
            </a:endParaRPr>
          </a:p>
          <a:p>
            <a:pPr marL="0" lvl="0" indent="0" algn="l" rtl="0">
              <a:spcBef>
                <a:spcPts val="1200"/>
              </a:spcBef>
              <a:spcAft>
                <a:spcPts val="1200"/>
              </a:spcAft>
              <a:buNone/>
            </a:pPr>
            <a:endParaRPr>
              <a:solidFill>
                <a:schemeClr val="lt1"/>
              </a:solidFill>
            </a:endParaRPr>
          </a:p>
        </p:txBody>
      </p:sp>
      <p:sp>
        <p:nvSpPr>
          <p:cNvPr id="225" name="Google Shape;225;p32"/>
          <p:cNvSpPr txBox="1"/>
          <p:nvPr/>
        </p:nvSpPr>
        <p:spPr>
          <a:xfrm>
            <a:off x="4612075" y="444950"/>
            <a:ext cx="411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rPr>
              <a:t>What Could Have Been Improved</a:t>
            </a:r>
            <a:endParaRPr sz="2000">
              <a:solidFill>
                <a:schemeClr val="lt1"/>
              </a:solidFill>
            </a:endParaRPr>
          </a:p>
        </p:txBody>
      </p:sp>
      <p:pic>
        <p:nvPicPr>
          <p:cNvPr id="226" name="Google Shape;226;p32"/>
          <p:cNvPicPr preferRelativeResize="0"/>
          <p:nvPr/>
        </p:nvPicPr>
        <p:blipFill>
          <a:blip r:embed="rId3">
            <a:alphaModFix/>
          </a:blip>
          <a:stretch>
            <a:fillRect/>
          </a:stretch>
        </p:blipFill>
        <p:spPr>
          <a:xfrm>
            <a:off x="695575" y="2410288"/>
            <a:ext cx="2476500" cy="2638425"/>
          </a:xfrm>
          <a:prstGeom prst="rect">
            <a:avLst/>
          </a:prstGeom>
          <a:noFill/>
          <a:ln>
            <a:noFill/>
          </a:ln>
        </p:spPr>
      </p:pic>
      <p:sp>
        <p:nvSpPr>
          <p:cNvPr id="227" name="Google Shape;227;p32"/>
          <p:cNvSpPr txBox="1"/>
          <p:nvPr/>
        </p:nvSpPr>
        <p:spPr>
          <a:xfrm>
            <a:off x="4792375" y="953175"/>
            <a:ext cx="35967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rPr>
              <a:t>Further testing with a plastic gear servo instead of a metal gear servo that we had originally planned on using. A plastic gear had snapped when modifying for continuous rotation. </a:t>
            </a:r>
            <a:endParaRPr sz="1500">
              <a:solidFill>
                <a:schemeClr val="lt1"/>
              </a:solidFill>
            </a:endParaRPr>
          </a:p>
          <a:p>
            <a:pPr marL="0" lvl="0" indent="0" algn="l" rtl="0">
              <a:spcBef>
                <a:spcPts val="0"/>
              </a:spcBef>
              <a:spcAft>
                <a:spcPts val="0"/>
              </a:spcAft>
              <a:buNone/>
            </a:pPr>
            <a:r>
              <a:rPr lang="en" sz="1500">
                <a:solidFill>
                  <a:schemeClr val="lt1"/>
                </a:solidFill>
              </a:rPr>
              <a:t>Therefore, for the launch we had a static camera system. </a:t>
            </a:r>
            <a:endParaRPr sz="1500">
              <a:solidFill>
                <a:schemeClr val="lt1"/>
              </a:solidFill>
            </a:endParaRPr>
          </a:p>
        </p:txBody>
      </p:sp>
      <p:pic>
        <p:nvPicPr>
          <p:cNvPr id="228" name="Google Shape;228;p32"/>
          <p:cNvPicPr preferRelativeResize="0"/>
          <p:nvPr/>
        </p:nvPicPr>
        <p:blipFill>
          <a:blip r:embed="rId4">
            <a:alphaModFix/>
          </a:blip>
          <a:stretch>
            <a:fillRect/>
          </a:stretch>
        </p:blipFill>
        <p:spPr>
          <a:xfrm>
            <a:off x="6467762" y="2422287"/>
            <a:ext cx="2205965" cy="2614451"/>
          </a:xfrm>
          <a:prstGeom prst="rect">
            <a:avLst/>
          </a:prstGeom>
          <a:noFill/>
          <a:ln>
            <a:noFill/>
          </a:ln>
        </p:spPr>
      </p:pic>
      <p:sp>
        <p:nvSpPr>
          <p:cNvPr id="229" name="Google Shape;229;p32"/>
          <p:cNvSpPr/>
          <p:nvPr/>
        </p:nvSpPr>
        <p:spPr>
          <a:xfrm>
            <a:off x="7449550" y="4109100"/>
            <a:ext cx="569400" cy="521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txBox="1"/>
          <p:nvPr/>
        </p:nvSpPr>
        <p:spPr>
          <a:xfrm>
            <a:off x="4693975" y="3124900"/>
            <a:ext cx="1639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We instead hot glued the slip ring to the mount </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body" idx="1"/>
          </p:nvPr>
        </p:nvSpPr>
        <p:spPr>
          <a:xfrm>
            <a:off x="368650" y="298400"/>
            <a:ext cx="8520600" cy="4797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1200"/>
              </a:spcAft>
              <a:buNone/>
            </a:pPr>
            <a:r>
              <a:rPr lang="en" sz="2200">
                <a:solidFill>
                  <a:schemeClr val="lt1"/>
                </a:solidFill>
              </a:rPr>
              <a:t>The Importance of an Active Camera Stabilization System</a:t>
            </a:r>
            <a:endParaRPr sz="2200">
              <a:solidFill>
                <a:schemeClr val="lt1"/>
              </a:solidFill>
            </a:endParaRPr>
          </a:p>
        </p:txBody>
      </p:sp>
      <p:pic>
        <p:nvPicPr>
          <p:cNvPr id="236" name="Google Shape;236;p33"/>
          <p:cNvPicPr preferRelativeResize="0"/>
          <p:nvPr/>
        </p:nvPicPr>
        <p:blipFill>
          <a:blip r:embed="rId3">
            <a:alphaModFix/>
          </a:blip>
          <a:stretch>
            <a:fillRect/>
          </a:stretch>
        </p:blipFill>
        <p:spPr>
          <a:xfrm>
            <a:off x="199275" y="930500"/>
            <a:ext cx="3833350" cy="2371975"/>
          </a:xfrm>
          <a:prstGeom prst="rect">
            <a:avLst/>
          </a:prstGeom>
          <a:noFill/>
          <a:ln>
            <a:noFill/>
          </a:ln>
        </p:spPr>
      </p:pic>
      <p:sp>
        <p:nvSpPr>
          <p:cNvPr id="237" name="Google Shape;237;p33"/>
          <p:cNvSpPr txBox="1"/>
          <p:nvPr/>
        </p:nvSpPr>
        <p:spPr>
          <a:xfrm>
            <a:off x="274850" y="3549200"/>
            <a:ext cx="3682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rPr>
              <a:t>With </a:t>
            </a:r>
            <a:r>
              <a:rPr lang="en">
                <a:solidFill>
                  <a:schemeClr val="lt1"/>
                </a:solidFill>
              </a:rPr>
              <a:t>Stabilization </a:t>
            </a:r>
            <a:endParaRPr>
              <a:solidFill>
                <a:schemeClr val="lt1"/>
              </a:solidFill>
            </a:endParaRPr>
          </a:p>
          <a:p>
            <a:pPr marL="0" lvl="0" indent="0" algn="ctr" rtl="0">
              <a:spcBef>
                <a:spcPts val="0"/>
              </a:spcBef>
              <a:spcAft>
                <a:spcPts val="0"/>
              </a:spcAft>
              <a:buNone/>
            </a:pPr>
            <a:r>
              <a:rPr lang="en">
                <a:solidFill>
                  <a:schemeClr val="lt1"/>
                </a:solidFill>
              </a:rPr>
              <a:t>Phoenix College ASCEND 2019</a:t>
            </a:r>
            <a:r>
              <a:rPr lang="en"/>
              <a:t>W</a:t>
            </a:r>
            <a:endParaRPr/>
          </a:p>
        </p:txBody>
      </p:sp>
      <p:pic>
        <p:nvPicPr>
          <p:cNvPr id="238" name="Google Shape;238;p33"/>
          <p:cNvPicPr preferRelativeResize="0"/>
          <p:nvPr/>
        </p:nvPicPr>
        <p:blipFill>
          <a:blip r:embed="rId4">
            <a:alphaModFix/>
          </a:blip>
          <a:stretch>
            <a:fillRect/>
          </a:stretch>
        </p:blipFill>
        <p:spPr>
          <a:xfrm>
            <a:off x="4894375" y="930500"/>
            <a:ext cx="4000100" cy="2371975"/>
          </a:xfrm>
          <a:prstGeom prst="rect">
            <a:avLst/>
          </a:prstGeom>
          <a:noFill/>
          <a:ln>
            <a:noFill/>
          </a:ln>
        </p:spPr>
      </p:pic>
      <p:sp>
        <p:nvSpPr>
          <p:cNvPr id="239" name="Google Shape;239;p33"/>
          <p:cNvSpPr txBox="1"/>
          <p:nvPr/>
        </p:nvSpPr>
        <p:spPr>
          <a:xfrm>
            <a:off x="5053325" y="3549200"/>
            <a:ext cx="3682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rPr>
              <a:t>Without </a:t>
            </a:r>
            <a:r>
              <a:rPr lang="en">
                <a:solidFill>
                  <a:schemeClr val="lt1"/>
                </a:solidFill>
              </a:rPr>
              <a:t>Stabilization</a:t>
            </a:r>
            <a:endParaRPr>
              <a:solidFill>
                <a:schemeClr val="lt1"/>
              </a:solidFill>
            </a:endParaRPr>
          </a:p>
          <a:p>
            <a:pPr marL="0" lvl="0" indent="0" algn="ctr" rtl="0">
              <a:spcBef>
                <a:spcPts val="0"/>
              </a:spcBef>
              <a:spcAft>
                <a:spcPts val="0"/>
              </a:spcAft>
              <a:buNone/>
            </a:pPr>
            <a:r>
              <a:rPr lang="en">
                <a:solidFill>
                  <a:schemeClr val="lt1"/>
                </a:solidFill>
              </a:rPr>
              <a:t>Phoenix College ASCEND 2021</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Thank You</a:t>
            </a:r>
            <a:endParaRPr>
              <a:solidFill>
                <a:srgbClr val="FFFFFF"/>
              </a:solidFill>
            </a:endParaRPr>
          </a:p>
        </p:txBody>
      </p:sp>
      <p:sp>
        <p:nvSpPr>
          <p:cNvPr id="245" name="Google Shape;245;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Char char="●"/>
            </a:pPr>
            <a:r>
              <a:rPr lang="en">
                <a:solidFill>
                  <a:srgbClr val="FFFFFF"/>
                </a:solidFill>
              </a:rPr>
              <a:t>Arizona Near Space Research</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Arizona Space Grant Consortium</a:t>
            </a:r>
            <a:endParaRPr>
              <a:solidFill>
                <a:srgbClr val="FFFFFF"/>
              </a:solidFill>
            </a:endParaRPr>
          </a:p>
          <a:p>
            <a:pPr marL="457200" lvl="0" indent="-342900" algn="l" rtl="0">
              <a:spcBef>
                <a:spcPts val="0"/>
              </a:spcBef>
              <a:spcAft>
                <a:spcPts val="0"/>
              </a:spcAft>
              <a:buClr>
                <a:srgbClr val="FFFFFF"/>
              </a:buClr>
              <a:buSzPts val="1800"/>
              <a:buChar char="●"/>
            </a:pPr>
            <a:r>
              <a:rPr lang="en">
                <a:solidFill>
                  <a:schemeClr val="lt1"/>
                </a:solidFill>
              </a:rPr>
              <a:t>University of Arizona</a:t>
            </a:r>
            <a:endParaRPr>
              <a:solidFill>
                <a:srgbClr val="FFFFFF"/>
              </a:solidFill>
            </a:endParaRPr>
          </a:p>
          <a:p>
            <a:pPr marL="0" lvl="0" indent="0" algn="l" rtl="0">
              <a:spcBef>
                <a:spcPts val="1200"/>
              </a:spcBef>
              <a:spcAft>
                <a:spcPts val="0"/>
              </a:spcAft>
              <a:buNone/>
            </a:pPr>
            <a:endParaRPr>
              <a:solidFill>
                <a:srgbClr val="FFFFFF"/>
              </a:solidFill>
            </a:endParaRPr>
          </a:p>
          <a:p>
            <a:pPr marL="0" lvl="0" indent="0" algn="l" rtl="0">
              <a:spcBef>
                <a:spcPts val="1200"/>
              </a:spcBef>
              <a:spcAft>
                <a:spcPts val="0"/>
              </a:spcAft>
              <a:buNone/>
            </a:pPr>
            <a:r>
              <a:rPr lang="en">
                <a:solidFill>
                  <a:srgbClr val="FFFFFF"/>
                </a:solidFill>
              </a:rPr>
              <a:t>Printed Circuit Boards</a:t>
            </a:r>
            <a:endParaRPr>
              <a:solidFill>
                <a:srgbClr val="FFFFFF"/>
              </a:solidFill>
            </a:endParaRPr>
          </a:p>
          <a:p>
            <a:pPr marL="457200" lvl="0" indent="-342900" algn="l" rtl="0">
              <a:spcBef>
                <a:spcPts val="1200"/>
              </a:spcBef>
              <a:spcAft>
                <a:spcPts val="0"/>
              </a:spcAft>
              <a:buClr>
                <a:srgbClr val="FFFFFF"/>
              </a:buClr>
              <a:buSzPts val="1800"/>
              <a:buChar char="●"/>
            </a:pPr>
            <a:r>
              <a:rPr lang="en">
                <a:solidFill>
                  <a:srgbClr val="FFFFFF"/>
                </a:solidFill>
              </a:rPr>
              <a:t>Advanced Circuits</a:t>
            </a:r>
            <a:endParaRPr>
              <a:solidFill>
                <a:srgbClr val="FFFFFF"/>
              </a:solidFill>
            </a:endParaRPr>
          </a:p>
          <a:p>
            <a:pPr marL="457200" lvl="0" indent="0" algn="l" rtl="0">
              <a:spcBef>
                <a:spcPts val="1200"/>
              </a:spcBef>
              <a:spcAft>
                <a:spcPts val="1200"/>
              </a:spcAft>
              <a:buNone/>
            </a:pPr>
            <a:endParaRPr>
              <a:solidFill>
                <a:srgbClr val="FFFFFF"/>
              </a:solidFill>
            </a:endParaRPr>
          </a:p>
        </p:txBody>
      </p:sp>
      <p:sp>
        <p:nvSpPr>
          <p:cNvPr id="246" name="Google Shape;246;p34"/>
          <p:cNvSpPr txBox="1"/>
          <p:nvPr/>
        </p:nvSpPr>
        <p:spPr>
          <a:xfrm>
            <a:off x="4821075" y="1152475"/>
            <a:ext cx="7345200" cy="3626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lt1"/>
              </a:buClr>
              <a:buSzPts val="1800"/>
              <a:buChar char="●"/>
            </a:pPr>
            <a:r>
              <a:rPr lang="en" sz="1800">
                <a:solidFill>
                  <a:schemeClr val="lt1"/>
                </a:solidFill>
              </a:rPr>
              <a:t>Michelle Coe</a:t>
            </a:r>
            <a:endParaRPr sz="1800">
              <a:solidFill>
                <a:schemeClr val="lt1"/>
              </a:solidFill>
            </a:endParaRPr>
          </a:p>
          <a:p>
            <a:pPr marL="457200" lvl="0" indent="-342900" algn="l" rtl="0">
              <a:lnSpc>
                <a:spcPct val="115000"/>
              </a:lnSpc>
              <a:spcBef>
                <a:spcPts val="0"/>
              </a:spcBef>
              <a:spcAft>
                <a:spcPts val="0"/>
              </a:spcAft>
              <a:buClr>
                <a:schemeClr val="lt1"/>
              </a:buClr>
              <a:buSzPts val="1800"/>
              <a:buChar char="●"/>
            </a:pPr>
            <a:r>
              <a:rPr lang="en" sz="1800">
                <a:solidFill>
                  <a:schemeClr val="lt1"/>
                </a:solidFill>
              </a:rPr>
              <a:t>Ernest Villicaña</a:t>
            </a:r>
            <a:endParaRPr sz="1800">
              <a:solidFill>
                <a:schemeClr val="lt1"/>
              </a:solidFill>
            </a:endParaRPr>
          </a:p>
          <a:p>
            <a:pPr marL="457200" lvl="0" indent="-342900" algn="l" rtl="0">
              <a:lnSpc>
                <a:spcPct val="115000"/>
              </a:lnSpc>
              <a:spcBef>
                <a:spcPts val="0"/>
              </a:spcBef>
              <a:spcAft>
                <a:spcPts val="0"/>
              </a:spcAft>
              <a:buClr>
                <a:schemeClr val="lt1"/>
              </a:buClr>
              <a:buSzPts val="1800"/>
              <a:buChar char="●"/>
            </a:pPr>
            <a:r>
              <a:rPr lang="en" sz="1800">
                <a:solidFill>
                  <a:schemeClr val="lt1"/>
                </a:solidFill>
              </a:rPr>
              <a:t>Dr. Eddie Ong</a:t>
            </a:r>
            <a:endParaRPr sz="1800">
              <a:solidFill>
                <a:schemeClr val="lt1"/>
              </a:solidFill>
            </a:endParaRPr>
          </a:p>
          <a:p>
            <a:pPr marL="0" lvl="0" indent="0" algn="l" rtl="0">
              <a:lnSpc>
                <a:spcPct val="115000"/>
              </a:lnSpc>
              <a:spcBef>
                <a:spcPts val="1200"/>
              </a:spcBef>
              <a:spcAft>
                <a:spcPts val="0"/>
              </a:spcAft>
              <a:buNone/>
            </a:pPr>
            <a:endParaRPr sz="1800">
              <a:solidFill>
                <a:schemeClr val="lt1"/>
              </a:solidFill>
            </a:endParaRPr>
          </a:p>
          <a:p>
            <a:pPr marL="0" lvl="0" indent="0" algn="l" rtl="0">
              <a:lnSpc>
                <a:spcPct val="115000"/>
              </a:lnSpc>
              <a:spcBef>
                <a:spcPts val="1200"/>
              </a:spcBef>
              <a:spcAft>
                <a:spcPts val="0"/>
              </a:spcAft>
              <a:buClr>
                <a:schemeClr val="dk1"/>
              </a:buClr>
              <a:buSzPts val="1100"/>
              <a:buFont typeface="Arial"/>
              <a:buNone/>
            </a:pPr>
            <a:r>
              <a:rPr lang="en" sz="1800">
                <a:solidFill>
                  <a:schemeClr val="lt1"/>
                </a:solidFill>
              </a:rPr>
              <a:t>Biological Experiment</a:t>
            </a:r>
            <a:endParaRPr sz="1800">
              <a:solidFill>
                <a:schemeClr val="lt1"/>
              </a:solidFill>
            </a:endParaRPr>
          </a:p>
          <a:p>
            <a:pPr marL="457200" lvl="0" indent="-342900" algn="l" rtl="0">
              <a:lnSpc>
                <a:spcPct val="115000"/>
              </a:lnSpc>
              <a:spcBef>
                <a:spcPts val="1200"/>
              </a:spcBef>
              <a:spcAft>
                <a:spcPts val="0"/>
              </a:spcAft>
              <a:buClr>
                <a:schemeClr val="lt1"/>
              </a:buClr>
              <a:buSzPts val="1800"/>
              <a:buChar char="●"/>
            </a:pPr>
            <a:r>
              <a:rPr lang="en" sz="1800">
                <a:solidFill>
                  <a:schemeClr val="lt1"/>
                </a:solidFill>
              </a:rPr>
              <a:t>Daisy Rodriguez</a:t>
            </a:r>
            <a:endParaRPr sz="1800">
              <a:solidFill>
                <a:schemeClr val="lt1"/>
              </a:solidFill>
            </a:endParaRPr>
          </a:p>
          <a:p>
            <a:pPr marL="457200" lvl="0" indent="-342900" algn="l" rtl="0">
              <a:lnSpc>
                <a:spcPct val="115000"/>
              </a:lnSpc>
              <a:spcBef>
                <a:spcPts val="0"/>
              </a:spcBef>
              <a:spcAft>
                <a:spcPts val="0"/>
              </a:spcAft>
              <a:buClr>
                <a:schemeClr val="lt1"/>
              </a:buClr>
              <a:buSzPts val="1800"/>
              <a:buChar char="●"/>
            </a:pPr>
            <a:r>
              <a:rPr lang="en" sz="1800">
                <a:solidFill>
                  <a:schemeClr val="lt1"/>
                </a:solidFill>
              </a:rPr>
              <a:t>Matt Haberkorn</a:t>
            </a:r>
            <a:endParaRPr sz="1800">
              <a:solidFill>
                <a:schemeClr val="lt1"/>
              </a:solidFill>
            </a:endParaRPr>
          </a:p>
          <a:p>
            <a:pPr marL="457200" lvl="0" indent="-342900" algn="l" rtl="0">
              <a:lnSpc>
                <a:spcPct val="115000"/>
              </a:lnSpc>
              <a:spcBef>
                <a:spcPts val="0"/>
              </a:spcBef>
              <a:spcAft>
                <a:spcPts val="0"/>
              </a:spcAft>
              <a:buClr>
                <a:schemeClr val="lt1"/>
              </a:buClr>
              <a:buSzPts val="1800"/>
              <a:buChar char="●"/>
            </a:pPr>
            <a:r>
              <a:rPr lang="en" sz="1800">
                <a:solidFill>
                  <a:schemeClr val="lt1"/>
                </a:solidFill>
              </a:rPr>
              <a:t>Dr. Robin Cotter</a:t>
            </a:r>
            <a:endParaRPr sz="1800">
              <a:solidFill>
                <a:schemeClr val="lt1"/>
              </a:solidFill>
            </a:endParaRPr>
          </a:p>
          <a:p>
            <a:pPr marL="0" lvl="0" indent="0" algn="l" rtl="0">
              <a:lnSpc>
                <a:spcPct val="115000"/>
              </a:lnSpc>
              <a:spcBef>
                <a:spcPts val="1200"/>
              </a:spcBef>
              <a:spcAft>
                <a:spcPts val="1200"/>
              </a:spcAft>
              <a:buNone/>
            </a:pPr>
            <a:endParaRPr sz="1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04525" y="211975"/>
            <a:ext cx="2030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Mechanical</a:t>
            </a:r>
            <a:endParaRPr>
              <a:solidFill>
                <a:srgbClr val="FFFFFF"/>
              </a:solidFill>
            </a:endParaRPr>
          </a:p>
        </p:txBody>
      </p:sp>
      <p:sp>
        <p:nvSpPr>
          <p:cNvPr id="72" name="Google Shape;72;p15"/>
          <p:cNvSpPr txBox="1">
            <a:spLocks noGrp="1"/>
          </p:cNvSpPr>
          <p:nvPr>
            <p:ph type="body" idx="1"/>
          </p:nvPr>
        </p:nvSpPr>
        <p:spPr>
          <a:xfrm>
            <a:off x="204525" y="784675"/>
            <a:ext cx="7051500" cy="4282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Char char="●"/>
            </a:pPr>
            <a:r>
              <a:rPr lang="en">
                <a:solidFill>
                  <a:schemeClr val="lt1"/>
                </a:solidFill>
              </a:rPr>
              <a:t>Cylindrical carbon fiber housing</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6in. Acrylic dome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A space blanket and wax paper used as insulation</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Biological experiment that is easily removable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Internal structure was 3D printed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Designed in a rectangular shape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Internal structure can easily be inserted or completely removed</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Velcro and screws were used to attach the components to the internal</a:t>
            </a:r>
            <a:endParaRPr>
              <a:solidFill>
                <a:schemeClr val="lt1"/>
              </a:solidFill>
            </a:endParaRPr>
          </a:p>
        </p:txBody>
      </p:sp>
      <p:pic>
        <p:nvPicPr>
          <p:cNvPr id="73" name="Google Shape;73;p15"/>
          <p:cNvPicPr preferRelativeResize="0"/>
          <p:nvPr/>
        </p:nvPicPr>
        <p:blipFill>
          <a:blip r:embed="rId3">
            <a:alphaModFix/>
          </a:blip>
          <a:stretch>
            <a:fillRect/>
          </a:stretch>
        </p:blipFill>
        <p:spPr>
          <a:xfrm>
            <a:off x="7256024" y="287825"/>
            <a:ext cx="1722052" cy="2054158"/>
          </a:xfrm>
          <a:prstGeom prst="rect">
            <a:avLst/>
          </a:prstGeom>
          <a:noFill/>
          <a:ln w="28575" cap="flat" cmpd="sng">
            <a:solidFill>
              <a:schemeClr val="lt1"/>
            </a:solidFill>
            <a:prstDash val="solid"/>
            <a:round/>
            <a:headEnd type="none" w="sm" len="sm"/>
            <a:tailEnd type="none" w="sm" len="sm"/>
          </a:ln>
        </p:spPr>
      </p:pic>
      <p:pic>
        <p:nvPicPr>
          <p:cNvPr id="74" name="Google Shape;74;p15"/>
          <p:cNvPicPr preferRelativeResize="0"/>
          <p:nvPr/>
        </p:nvPicPr>
        <p:blipFill rotWithShape="1">
          <a:blip r:embed="rId4">
            <a:alphaModFix/>
          </a:blip>
          <a:srcRect t="22762"/>
          <a:stretch/>
        </p:blipFill>
        <p:spPr>
          <a:xfrm>
            <a:off x="7256025" y="2571747"/>
            <a:ext cx="1722049" cy="2285252"/>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Mechanical - What Went Well</a:t>
            </a:r>
            <a:endParaRPr>
              <a:solidFill>
                <a:schemeClr val="lt1"/>
              </a:solidFill>
            </a:endParaRPr>
          </a:p>
        </p:txBody>
      </p:sp>
      <p:sp>
        <p:nvSpPr>
          <p:cNvPr id="80" name="Google Shape;80;p16"/>
          <p:cNvSpPr txBox="1">
            <a:spLocks noGrp="1"/>
          </p:cNvSpPr>
          <p:nvPr>
            <p:ph type="body" idx="1"/>
          </p:nvPr>
        </p:nvSpPr>
        <p:spPr>
          <a:xfrm>
            <a:off x="311700" y="112365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Char char="●"/>
            </a:pPr>
            <a:r>
              <a:rPr lang="en">
                <a:solidFill>
                  <a:schemeClr val="lt1"/>
                </a:solidFill>
              </a:rPr>
              <a:t>Carbon fiber housing was a success and kept everything inside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Pegs on internal helped with stabilizing</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The velcro kept everything in place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Screws were able to keep both caps on the housing</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No components were damaged</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Dome was a success staying attached </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Space blanket &amp; wax paper stayed wrapped on walls </a:t>
            </a:r>
            <a:endParaRPr>
              <a:solidFill>
                <a:schemeClr val="lt1"/>
              </a:solidFill>
            </a:endParaRPr>
          </a:p>
        </p:txBody>
      </p:sp>
      <p:pic>
        <p:nvPicPr>
          <p:cNvPr id="81" name="Google Shape;81;p16"/>
          <p:cNvPicPr preferRelativeResize="0"/>
          <p:nvPr/>
        </p:nvPicPr>
        <p:blipFill>
          <a:blip r:embed="rId3">
            <a:alphaModFix/>
          </a:blip>
          <a:stretch>
            <a:fillRect/>
          </a:stretch>
        </p:blipFill>
        <p:spPr>
          <a:xfrm>
            <a:off x="6519075" y="2322050"/>
            <a:ext cx="2409202" cy="2629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92325"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Mechanical - What Could Have Been Improved</a:t>
            </a:r>
            <a:endParaRPr>
              <a:solidFill>
                <a:schemeClr val="lt1"/>
              </a:solidFill>
            </a:endParaRPr>
          </a:p>
        </p:txBody>
      </p:sp>
      <p:sp>
        <p:nvSpPr>
          <p:cNvPr id="87" name="Google Shape;87;p17"/>
          <p:cNvSpPr txBox="1">
            <a:spLocks noGrp="1"/>
          </p:cNvSpPr>
          <p:nvPr>
            <p:ph type="body" idx="1"/>
          </p:nvPr>
        </p:nvSpPr>
        <p:spPr>
          <a:xfrm>
            <a:off x="92325" y="1152475"/>
            <a:ext cx="4341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lt1"/>
              </a:buClr>
              <a:buSzPts val="1800"/>
              <a:buChar char="●"/>
            </a:pPr>
            <a:r>
              <a:rPr lang="en">
                <a:solidFill>
                  <a:schemeClr val="lt1"/>
                </a:solidFill>
              </a:rPr>
              <a:t>Reducing the dimensions of the internal and external structure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Increasing the strength of the side supports on the internal structure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Taking off the bottom supports on the internal structure</a:t>
            </a:r>
            <a:endParaRPr>
              <a:solidFill>
                <a:schemeClr val="lt1"/>
              </a:solidFill>
            </a:endParaRPr>
          </a:p>
          <a:p>
            <a:pPr marL="457200" lvl="0" indent="-342900" algn="l" rtl="0">
              <a:spcBef>
                <a:spcPts val="0"/>
              </a:spcBef>
              <a:spcAft>
                <a:spcPts val="0"/>
              </a:spcAft>
              <a:buClr>
                <a:schemeClr val="lt1"/>
              </a:buClr>
              <a:buSzPts val="1800"/>
              <a:buChar char="●"/>
            </a:pPr>
            <a:r>
              <a:rPr lang="en">
                <a:solidFill>
                  <a:schemeClr val="lt1"/>
                </a:solidFill>
              </a:rPr>
              <a:t>Screwing the dome directly to the external structure</a:t>
            </a:r>
            <a:endParaRPr>
              <a:solidFill>
                <a:schemeClr val="lt1"/>
              </a:solidFill>
            </a:endParaRPr>
          </a:p>
        </p:txBody>
      </p:sp>
      <p:pic>
        <p:nvPicPr>
          <p:cNvPr id="88" name="Google Shape;88;p17"/>
          <p:cNvPicPr preferRelativeResize="0"/>
          <p:nvPr/>
        </p:nvPicPr>
        <p:blipFill>
          <a:blip r:embed="rId3">
            <a:alphaModFix/>
          </a:blip>
          <a:stretch>
            <a:fillRect/>
          </a:stretch>
        </p:blipFill>
        <p:spPr>
          <a:xfrm>
            <a:off x="6640423" y="2634075"/>
            <a:ext cx="2238076" cy="2295676"/>
          </a:xfrm>
          <a:prstGeom prst="rect">
            <a:avLst/>
          </a:prstGeom>
          <a:noFill/>
          <a:ln w="28575" cap="flat" cmpd="sng">
            <a:solidFill>
              <a:srgbClr val="FFFFFF"/>
            </a:solidFill>
            <a:prstDash val="solid"/>
            <a:round/>
            <a:headEnd type="none" w="sm" len="sm"/>
            <a:tailEnd type="none" w="sm" len="sm"/>
          </a:ln>
        </p:spPr>
      </p:pic>
      <p:pic>
        <p:nvPicPr>
          <p:cNvPr id="89" name="Google Shape;89;p17"/>
          <p:cNvPicPr preferRelativeResize="0"/>
          <p:nvPr/>
        </p:nvPicPr>
        <p:blipFill>
          <a:blip r:embed="rId4">
            <a:alphaModFix/>
          </a:blip>
          <a:stretch>
            <a:fillRect/>
          </a:stretch>
        </p:blipFill>
        <p:spPr>
          <a:xfrm>
            <a:off x="4248750" y="1017725"/>
            <a:ext cx="1998286" cy="2295676"/>
          </a:xfrm>
          <a:prstGeom prst="rect">
            <a:avLst/>
          </a:prstGeom>
          <a:noFill/>
          <a:ln w="28575" cap="flat" cmpd="sng">
            <a:solidFill>
              <a:srgbClr val="FFFFFF"/>
            </a:solidFill>
            <a:prstDash val="solid"/>
            <a:round/>
            <a:headEnd type="none" w="sm" len="sm"/>
            <a:tailEnd type="none" w="sm" len="sm"/>
          </a:ln>
        </p:spPr>
      </p:pic>
      <p:sp>
        <p:nvSpPr>
          <p:cNvPr id="90" name="Google Shape;90;p17"/>
          <p:cNvSpPr/>
          <p:nvPr/>
        </p:nvSpPr>
        <p:spPr>
          <a:xfrm>
            <a:off x="6696525" y="3902250"/>
            <a:ext cx="1085400" cy="1027500"/>
          </a:xfrm>
          <a:prstGeom prst="donut">
            <a:avLst>
              <a:gd name="adj" fmla="val 12588"/>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5244100" y="2346925"/>
            <a:ext cx="1085400" cy="1027500"/>
          </a:xfrm>
          <a:prstGeom prst="donut">
            <a:avLst>
              <a:gd name="adj" fmla="val 12588"/>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99725" y="121375"/>
            <a:ext cx="2849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Power Distribution</a:t>
            </a:r>
            <a:endParaRPr>
              <a:solidFill>
                <a:srgbClr val="FFFFFF"/>
              </a:solidFill>
            </a:endParaRPr>
          </a:p>
        </p:txBody>
      </p:sp>
      <p:sp>
        <p:nvSpPr>
          <p:cNvPr id="97" name="Google Shape;97;p18"/>
          <p:cNvSpPr txBox="1">
            <a:spLocks noGrp="1"/>
          </p:cNvSpPr>
          <p:nvPr>
            <p:ph type="body" idx="1"/>
          </p:nvPr>
        </p:nvSpPr>
        <p:spPr>
          <a:xfrm>
            <a:off x="269225" y="822000"/>
            <a:ext cx="3475500" cy="4100400"/>
          </a:xfrm>
          <a:prstGeom prst="rect">
            <a:avLst/>
          </a:prstGeom>
        </p:spPr>
        <p:txBody>
          <a:bodyPr spcFirstLastPara="1" wrap="square" lIns="91425" tIns="91425" rIns="91425" bIns="91425" anchor="t" anchorCtr="0">
            <a:noAutofit/>
          </a:bodyPr>
          <a:lstStyle/>
          <a:p>
            <a:pPr marL="171450" lvl="0" indent="-200025" algn="l" rtl="0">
              <a:lnSpc>
                <a:spcPct val="100000"/>
              </a:lnSpc>
              <a:spcBef>
                <a:spcPts val="0"/>
              </a:spcBef>
              <a:spcAft>
                <a:spcPts val="0"/>
              </a:spcAft>
              <a:buClr>
                <a:srgbClr val="FFFFFF"/>
              </a:buClr>
              <a:buSzPts val="1350"/>
              <a:buChar char="●"/>
            </a:pPr>
            <a:r>
              <a:rPr lang="en" sz="1350">
                <a:solidFill>
                  <a:srgbClr val="FFFFFF"/>
                </a:solidFill>
              </a:rPr>
              <a:t>Custom designed compact Printed Circuit Board (PCB) on Autodesk Eagle</a:t>
            </a:r>
            <a:endParaRPr sz="1350">
              <a:solidFill>
                <a:srgbClr val="FFFFFF"/>
              </a:solidFill>
            </a:endParaRPr>
          </a:p>
          <a:p>
            <a:pPr marL="400050" lvl="1" indent="-200025" algn="l" rtl="0">
              <a:lnSpc>
                <a:spcPct val="100000"/>
              </a:lnSpc>
              <a:spcBef>
                <a:spcPts val="0"/>
              </a:spcBef>
              <a:spcAft>
                <a:spcPts val="0"/>
              </a:spcAft>
              <a:buClr>
                <a:srgbClr val="FFFFFF"/>
              </a:buClr>
              <a:buSzPts val="1350"/>
              <a:buChar char="○"/>
            </a:pPr>
            <a:r>
              <a:rPr lang="en" sz="1350">
                <a:solidFill>
                  <a:srgbClr val="FFFFFF"/>
                </a:solidFill>
              </a:rPr>
              <a:t>PCB sponsored and manufactured by Advanced Circuits.</a:t>
            </a:r>
            <a:endParaRPr sz="1350">
              <a:solidFill>
                <a:srgbClr val="FFFFFF"/>
              </a:solidFill>
            </a:endParaRPr>
          </a:p>
          <a:p>
            <a:pPr marL="400050" lvl="0" indent="0" algn="l" rtl="0">
              <a:lnSpc>
                <a:spcPct val="100000"/>
              </a:lnSpc>
              <a:spcBef>
                <a:spcPts val="0"/>
              </a:spcBef>
              <a:spcAft>
                <a:spcPts val="0"/>
              </a:spcAft>
              <a:buNone/>
            </a:pPr>
            <a:endParaRPr sz="1350">
              <a:solidFill>
                <a:srgbClr val="FFFFFF"/>
              </a:solidFill>
            </a:endParaRPr>
          </a:p>
          <a:p>
            <a:pPr marL="171450" lvl="0" indent="-200025" algn="l" rtl="0">
              <a:lnSpc>
                <a:spcPct val="100000"/>
              </a:lnSpc>
              <a:spcBef>
                <a:spcPts val="0"/>
              </a:spcBef>
              <a:spcAft>
                <a:spcPts val="0"/>
              </a:spcAft>
              <a:buClr>
                <a:srgbClr val="FFFFFF"/>
              </a:buClr>
              <a:buSzPts val="1350"/>
              <a:buChar char="●"/>
            </a:pPr>
            <a:r>
              <a:rPr lang="en" sz="1350">
                <a:solidFill>
                  <a:srgbClr val="FFFFFF"/>
                </a:solidFill>
              </a:rPr>
              <a:t>5V and 12V power lines accomplished with Step Up and Step Down converters.</a:t>
            </a:r>
            <a:endParaRPr sz="1350">
              <a:solidFill>
                <a:srgbClr val="FFFFFF"/>
              </a:solidFill>
            </a:endParaRPr>
          </a:p>
          <a:p>
            <a:pPr marL="457200" lvl="0" indent="0" algn="l" rtl="0">
              <a:lnSpc>
                <a:spcPct val="100000"/>
              </a:lnSpc>
              <a:spcBef>
                <a:spcPts val="0"/>
              </a:spcBef>
              <a:spcAft>
                <a:spcPts val="0"/>
              </a:spcAft>
              <a:buNone/>
            </a:pPr>
            <a:endParaRPr sz="1350">
              <a:solidFill>
                <a:srgbClr val="FFFFFF"/>
              </a:solidFill>
            </a:endParaRPr>
          </a:p>
          <a:p>
            <a:pPr marL="171450" lvl="0" indent="-200025" algn="l" rtl="0">
              <a:lnSpc>
                <a:spcPct val="100000"/>
              </a:lnSpc>
              <a:spcBef>
                <a:spcPts val="0"/>
              </a:spcBef>
              <a:spcAft>
                <a:spcPts val="0"/>
              </a:spcAft>
              <a:buClr>
                <a:srgbClr val="FFFFFF"/>
              </a:buClr>
              <a:buSzPts val="1350"/>
              <a:buChar char="●"/>
            </a:pPr>
            <a:r>
              <a:rPr lang="en" sz="1350">
                <a:solidFill>
                  <a:srgbClr val="FFFFFF"/>
                </a:solidFill>
              </a:rPr>
              <a:t>Lightweight 165g LiPo Battery</a:t>
            </a:r>
            <a:endParaRPr sz="1350">
              <a:solidFill>
                <a:srgbClr val="FFFFFF"/>
              </a:solidFill>
            </a:endParaRPr>
          </a:p>
          <a:p>
            <a:pPr marL="457200" lvl="0" indent="0" algn="l" rtl="0">
              <a:lnSpc>
                <a:spcPct val="100000"/>
              </a:lnSpc>
              <a:spcBef>
                <a:spcPts val="0"/>
              </a:spcBef>
              <a:spcAft>
                <a:spcPts val="0"/>
              </a:spcAft>
              <a:buNone/>
            </a:pPr>
            <a:endParaRPr sz="1350">
              <a:solidFill>
                <a:srgbClr val="FFFFFF"/>
              </a:solidFill>
            </a:endParaRPr>
          </a:p>
          <a:p>
            <a:pPr marL="171450" lvl="0" indent="-200025" algn="l" rtl="0">
              <a:lnSpc>
                <a:spcPct val="100000"/>
              </a:lnSpc>
              <a:spcBef>
                <a:spcPts val="0"/>
              </a:spcBef>
              <a:spcAft>
                <a:spcPts val="0"/>
              </a:spcAft>
              <a:buClr>
                <a:srgbClr val="FFFFFF"/>
              </a:buClr>
              <a:buSzPts val="1350"/>
              <a:buChar char="●"/>
            </a:pPr>
            <a:r>
              <a:rPr lang="en" sz="1350">
                <a:solidFill>
                  <a:srgbClr val="FFFFFF"/>
                </a:solidFill>
              </a:rPr>
              <a:t>On/Off Key switch </a:t>
            </a:r>
            <a:endParaRPr sz="1350">
              <a:solidFill>
                <a:srgbClr val="FFFFFF"/>
              </a:solidFill>
            </a:endParaRPr>
          </a:p>
          <a:p>
            <a:pPr marL="457200" lvl="0" indent="0" algn="l" rtl="0">
              <a:lnSpc>
                <a:spcPct val="100000"/>
              </a:lnSpc>
              <a:spcBef>
                <a:spcPts val="0"/>
              </a:spcBef>
              <a:spcAft>
                <a:spcPts val="0"/>
              </a:spcAft>
              <a:buNone/>
            </a:pPr>
            <a:endParaRPr sz="1350">
              <a:solidFill>
                <a:srgbClr val="FFFFFF"/>
              </a:solidFill>
            </a:endParaRPr>
          </a:p>
          <a:p>
            <a:pPr marL="171450" lvl="0" indent="-200025" algn="l" rtl="0">
              <a:lnSpc>
                <a:spcPct val="100000"/>
              </a:lnSpc>
              <a:spcBef>
                <a:spcPts val="0"/>
              </a:spcBef>
              <a:spcAft>
                <a:spcPts val="0"/>
              </a:spcAft>
              <a:buClr>
                <a:srgbClr val="FFFFFF"/>
              </a:buClr>
              <a:buSzPts val="1350"/>
              <a:buChar char="●"/>
            </a:pPr>
            <a:r>
              <a:rPr lang="en" sz="1350">
                <a:solidFill>
                  <a:srgbClr val="FFFFFF"/>
                </a:solidFill>
              </a:rPr>
              <a:t>LED power indicators for each sub system.</a:t>
            </a:r>
            <a:endParaRPr sz="1350">
              <a:solidFill>
                <a:srgbClr val="FFFFFF"/>
              </a:solidFill>
            </a:endParaRPr>
          </a:p>
          <a:p>
            <a:pPr marL="457200" lvl="0" indent="0" algn="l" rtl="0">
              <a:lnSpc>
                <a:spcPct val="100000"/>
              </a:lnSpc>
              <a:spcBef>
                <a:spcPts val="0"/>
              </a:spcBef>
              <a:spcAft>
                <a:spcPts val="0"/>
              </a:spcAft>
              <a:buNone/>
            </a:pPr>
            <a:endParaRPr sz="1350">
              <a:solidFill>
                <a:srgbClr val="FFFFFF"/>
              </a:solidFill>
            </a:endParaRPr>
          </a:p>
          <a:p>
            <a:pPr marL="171450" lvl="0" indent="-200025" algn="l" rtl="0">
              <a:lnSpc>
                <a:spcPct val="100000"/>
              </a:lnSpc>
              <a:spcBef>
                <a:spcPts val="0"/>
              </a:spcBef>
              <a:spcAft>
                <a:spcPts val="0"/>
              </a:spcAft>
              <a:buClr>
                <a:srgbClr val="FFFFFF"/>
              </a:buClr>
              <a:buSzPts val="1350"/>
              <a:buChar char="●"/>
            </a:pPr>
            <a:r>
              <a:rPr lang="en" sz="1350">
                <a:solidFill>
                  <a:srgbClr val="FFFFFF"/>
                </a:solidFill>
              </a:rPr>
              <a:t>Two RJ45 headers</a:t>
            </a:r>
            <a:endParaRPr sz="1350">
              <a:solidFill>
                <a:srgbClr val="FFFFFF"/>
              </a:solidFill>
            </a:endParaRPr>
          </a:p>
          <a:p>
            <a:pPr marL="457200" lvl="0" indent="0" algn="l" rtl="0">
              <a:lnSpc>
                <a:spcPct val="100000"/>
              </a:lnSpc>
              <a:spcBef>
                <a:spcPts val="0"/>
              </a:spcBef>
              <a:spcAft>
                <a:spcPts val="0"/>
              </a:spcAft>
              <a:buNone/>
            </a:pPr>
            <a:endParaRPr sz="1350">
              <a:solidFill>
                <a:srgbClr val="FFFFFF"/>
              </a:solidFill>
            </a:endParaRPr>
          </a:p>
          <a:p>
            <a:pPr marL="171450" lvl="0" indent="-200025" algn="l" rtl="0">
              <a:lnSpc>
                <a:spcPct val="100000"/>
              </a:lnSpc>
              <a:spcBef>
                <a:spcPts val="0"/>
              </a:spcBef>
              <a:spcAft>
                <a:spcPts val="0"/>
              </a:spcAft>
              <a:buClr>
                <a:srgbClr val="FFFFFF"/>
              </a:buClr>
              <a:buSzPts val="1350"/>
              <a:buChar char="●"/>
            </a:pPr>
            <a:r>
              <a:rPr lang="en" sz="1350">
                <a:solidFill>
                  <a:srgbClr val="FFFFFF"/>
                </a:solidFill>
              </a:rPr>
              <a:t>Custom DC Barrel Jack, Mini-B, and Micro-B USB  cables.</a:t>
            </a:r>
            <a:endParaRPr sz="1350">
              <a:solidFill>
                <a:srgbClr val="FFFFFF"/>
              </a:solidFill>
            </a:endParaRPr>
          </a:p>
        </p:txBody>
      </p:sp>
      <p:pic>
        <p:nvPicPr>
          <p:cNvPr id="98" name="Google Shape;98;p18"/>
          <p:cNvPicPr preferRelativeResize="0"/>
          <p:nvPr/>
        </p:nvPicPr>
        <p:blipFill>
          <a:blip r:embed="rId3">
            <a:alphaModFix/>
          </a:blip>
          <a:stretch>
            <a:fillRect/>
          </a:stretch>
        </p:blipFill>
        <p:spPr>
          <a:xfrm>
            <a:off x="3744725" y="590875"/>
            <a:ext cx="5282350" cy="3961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207425" y="112950"/>
            <a:ext cx="6734700" cy="132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1"/>
                </a:solidFill>
              </a:rPr>
              <a:t>Power Distribution </a:t>
            </a:r>
            <a:endParaRPr sz="2500">
              <a:solidFill>
                <a:schemeClr val="lt1"/>
              </a:solidFill>
            </a:endParaRPr>
          </a:p>
          <a:p>
            <a:pPr marL="0" lvl="0" indent="0" algn="l" rtl="0">
              <a:spcBef>
                <a:spcPts val="0"/>
              </a:spcBef>
              <a:spcAft>
                <a:spcPts val="0"/>
              </a:spcAft>
              <a:buNone/>
            </a:pPr>
            <a:endParaRPr sz="1500">
              <a:solidFill>
                <a:schemeClr val="lt1"/>
              </a:solidFill>
            </a:endParaRPr>
          </a:p>
          <a:p>
            <a:pPr marL="0" lvl="0" indent="0" algn="l" rtl="0">
              <a:spcBef>
                <a:spcPts val="0"/>
              </a:spcBef>
              <a:spcAft>
                <a:spcPts val="0"/>
              </a:spcAft>
              <a:buClr>
                <a:schemeClr val="dk1"/>
              </a:buClr>
              <a:buSzPts val="1100"/>
              <a:buFont typeface="Arial"/>
              <a:buNone/>
            </a:pPr>
            <a:r>
              <a:rPr lang="en" sz="2500">
                <a:solidFill>
                  <a:schemeClr val="lt1"/>
                </a:solidFill>
              </a:rPr>
              <a:t>Outcomes and Future Endeavors</a:t>
            </a:r>
            <a:endParaRPr sz="2500"/>
          </a:p>
        </p:txBody>
      </p:sp>
      <p:sp>
        <p:nvSpPr>
          <p:cNvPr id="104" name="Google Shape;104;p19"/>
          <p:cNvSpPr txBox="1">
            <a:spLocks noGrp="1"/>
          </p:cNvSpPr>
          <p:nvPr>
            <p:ph type="body" idx="1"/>
          </p:nvPr>
        </p:nvSpPr>
        <p:spPr>
          <a:xfrm>
            <a:off x="268250" y="1303200"/>
            <a:ext cx="7427400" cy="3626700"/>
          </a:xfrm>
          <a:prstGeom prst="rect">
            <a:avLst/>
          </a:prstGeom>
        </p:spPr>
        <p:txBody>
          <a:bodyPr spcFirstLastPara="1" wrap="square" lIns="91425" tIns="91425" rIns="91425" bIns="91425" anchor="t" anchorCtr="0">
            <a:noAutofit/>
          </a:bodyPr>
          <a:lstStyle/>
          <a:p>
            <a:pPr marL="171450" lvl="0" indent="-200025" algn="just" rtl="0">
              <a:lnSpc>
                <a:spcPct val="100000"/>
              </a:lnSpc>
              <a:spcBef>
                <a:spcPts val="0"/>
              </a:spcBef>
              <a:spcAft>
                <a:spcPts val="0"/>
              </a:spcAft>
              <a:buClr>
                <a:srgbClr val="FFFFFF"/>
              </a:buClr>
              <a:buSzPts val="1350"/>
              <a:buChar char="●"/>
            </a:pPr>
            <a:r>
              <a:rPr lang="en" sz="1350">
                <a:solidFill>
                  <a:srgbClr val="FFFFFF"/>
                </a:solidFill>
              </a:rPr>
              <a:t>Total usage: 2997 mAh out of 4600 mAh</a:t>
            </a:r>
            <a:endParaRPr sz="1350">
              <a:solidFill>
                <a:srgbClr val="FFFFFF"/>
              </a:solidFill>
            </a:endParaRPr>
          </a:p>
          <a:p>
            <a:pPr marL="457200" lvl="0" indent="0" algn="just" rtl="0">
              <a:lnSpc>
                <a:spcPct val="100000"/>
              </a:lnSpc>
              <a:spcBef>
                <a:spcPts val="0"/>
              </a:spcBef>
              <a:spcAft>
                <a:spcPts val="0"/>
              </a:spcAft>
              <a:buNone/>
            </a:pPr>
            <a:endParaRPr sz="1350">
              <a:solidFill>
                <a:srgbClr val="FFFFFF"/>
              </a:solidFill>
            </a:endParaRPr>
          </a:p>
          <a:p>
            <a:pPr marL="171450" lvl="0" indent="-200025" algn="just" rtl="0">
              <a:lnSpc>
                <a:spcPct val="100000"/>
              </a:lnSpc>
              <a:spcBef>
                <a:spcPts val="0"/>
              </a:spcBef>
              <a:spcAft>
                <a:spcPts val="0"/>
              </a:spcAft>
              <a:buClr>
                <a:srgbClr val="FFFFFF"/>
              </a:buClr>
              <a:buSzPts val="1350"/>
              <a:buChar char="●"/>
            </a:pPr>
            <a:r>
              <a:rPr lang="en" sz="1350">
                <a:solidFill>
                  <a:srgbClr val="FFFFFF"/>
                </a:solidFill>
              </a:rPr>
              <a:t>Components including the battery were intact. </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No indications of puffiness, swelling, or overheating were present. </a:t>
            </a:r>
            <a:endParaRPr sz="1350">
              <a:solidFill>
                <a:srgbClr val="FFFFFF"/>
              </a:solidFill>
            </a:endParaRPr>
          </a:p>
          <a:p>
            <a:pPr marL="457200" lvl="0" indent="0" algn="just" rtl="0">
              <a:lnSpc>
                <a:spcPct val="100000"/>
              </a:lnSpc>
              <a:spcBef>
                <a:spcPts val="0"/>
              </a:spcBef>
              <a:spcAft>
                <a:spcPts val="0"/>
              </a:spcAft>
              <a:buNone/>
            </a:pPr>
            <a:endParaRPr sz="1350">
              <a:solidFill>
                <a:srgbClr val="FFFFFF"/>
              </a:solidFill>
            </a:endParaRPr>
          </a:p>
          <a:p>
            <a:pPr marL="171450" lvl="0" indent="-200025" algn="just" rtl="0">
              <a:lnSpc>
                <a:spcPct val="100000"/>
              </a:lnSpc>
              <a:spcBef>
                <a:spcPts val="0"/>
              </a:spcBef>
              <a:spcAft>
                <a:spcPts val="0"/>
              </a:spcAft>
              <a:buClr>
                <a:srgbClr val="FFFFFF"/>
              </a:buClr>
              <a:buSzPts val="1350"/>
              <a:buChar char="●"/>
            </a:pPr>
            <a:r>
              <a:rPr lang="en" sz="1350">
                <a:solidFill>
                  <a:srgbClr val="FFFFFF"/>
                </a:solidFill>
              </a:rPr>
              <a:t>PCB’s dimensions: 54.61 mm by 56.89 mm</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Compact design minimizes weight and space.</a:t>
            </a:r>
            <a:endParaRPr sz="1350">
              <a:solidFill>
                <a:srgbClr val="FFFFFF"/>
              </a:solidFill>
            </a:endParaRPr>
          </a:p>
          <a:p>
            <a:pPr marL="400050" lvl="0" indent="0" algn="just" rtl="0">
              <a:lnSpc>
                <a:spcPct val="100000"/>
              </a:lnSpc>
              <a:spcBef>
                <a:spcPts val="0"/>
              </a:spcBef>
              <a:spcAft>
                <a:spcPts val="0"/>
              </a:spcAft>
              <a:buNone/>
            </a:pPr>
            <a:endParaRPr sz="1350">
              <a:solidFill>
                <a:srgbClr val="FFFFFF"/>
              </a:solidFill>
            </a:endParaRPr>
          </a:p>
          <a:p>
            <a:pPr marL="171450" lvl="0" indent="-200025" algn="just" rtl="0">
              <a:lnSpc>
                <a:spcPct val="100000"/>
              </a:lnSpc>
              <a:spcBef>
                <a:spcPts val="0"/>
              </a:spcBef>
              <a:spcAft>
                <a:spcPts val="0"/>
              </a:spcAft>
              <a:buClr>
                <a:srgbClr val="FFFFFF"/>
              </a:buClr>
              <a:buSzPts val="1350"/>
              <a:buChar char="●"/>
            </a:pPr>
            <a:r>
              <a:rPr lang="en" sz="1350">
                <a:solidFill>
                  <a:srgbClr val="FFFFFF"/>
                </a:solidFill>
              </a:rPr>
              <a:t>Battery size is smaller in comparison to previous semesters’ launches.</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chemeClr val="lt1"/>
                </a:solidFill>
              </a:rPr>
              <a:t>Reduction in weight and capacity.      </a:t>
            </a:r>
            <a:endParaRPr sz="1350">
              <a:solidFill>
                <a:schemeClr val="lt1"/>
              </a:solidFill>
            </a:endParaRPr>
          </a:p>
          <a:p>
            <a:pPr marL="0" lvl="0" indent="0" algn="just" rtl="0">
              <a:lnSpc>
                <a:spcPct val="100000"/>
              </a:lnSpc>
              <a:spcBef>
                <a:spcPts val="0"/>
              </a:spcBef>
              <a:spcAft>
                <a:spcPts val="0"/>
              </a:spcAft>
              <a:buNone/>
            </a:pPr>
            <a:endParaRPr sz="1350">
              <a:solidFill>
                <a:schemeClr val="lt1"/>
              </a:solidFill>
            </a:endParaRPr>
          </a:p>
          <a:p>
            <a:pPr marL="171450" lvl="0" indent="-200025" algn="just" rtl="0">
              <a:lnSpc>
                <a:spcPct val="100000"/>
              </a:lnSpc>
              <a:spcBef>
                <a:spcPts val="0"/>
              </a:spcBef>
              <a:spcAft>
                <a:spcPts val="0"/>
              </a:spcAft>
              <a:buClr>
                <a:srgbClr val="FFFFFF"/>
              </a:buClr>
              <a:buSzPts val="1350"/>
              <a:buChar char="●"/>
            </a:pPr>
            <a:r>
              <a:rPr lang="en" sz="1350">
                <a:solidFill>
                  <a:srgbClr val="FFFFFF"/>
                </a:solidFill>
              </a:rPr>
              <a:t>More research and testing:</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New battery technology</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Supercapacitors</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OLED power monitor module as opposed to LED power indicators. </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GUI in video stream that will display battery percentage and other useful information.</a:t>
            </a:r>
            <a:endParaRPr sz="1350">
              <a:solidFill>
                <a:srgbClr val="FFFFFF"/>
              </a:solidFill>
            </a:endParaRPr>
          </a:p>
          <a:p>
            <a:pPr marL="400050" lvl="1" indent="-200025" algn="just" rtl="0">
              <a:lnSpc>
                <a:spcPct val="100000"/>
              </a:lnSpc>
              <a:spcBef>
                <a:spcPts val="0"/>
              </a:spcBef>
              <a:spcAft>
                <a:spcPts val="0"/>
              </a:spcAft>
              <a:buClr>
                <a:srgbClr val="FFFFFF"/>
              </a:buClr>
              <a:buSzPts val="1350"/>
              <a:buChar char="○"/>
            </a:pPr>
            <a:r>
              <a:rPr lang="en" sz="1350">
                <a:solidFill>
                  <a:srgbClr val="FFFFFF"/>
                </a:solidFill>
              </a:rPr>
              <a:t>Weight reduction in battery and buck boost converters.</a:t>
            </a:r>
            <a:endParaRPr sz="1350">
              <a:solidFill>
                <a:srgbClr val="FFFFFF"/>
              </a:solidFill>
            </a:endParaRPr>
          </a:p>
          <a:p>
            <a:pPr marL="400050" lvl="0" indent="0" algn="just" rtl="0">
              <a:lnSpc>
                <a:spcPct val="100000"/>
              </a:lnSpc>
              <a:spcBef>
                <a:spcPts val="0"/>
              </a:spcBef>
              <a:spcAft>
                <a:spcPts val="0"/>
              </a:spcAft>
              <a:buNone/>
            </a:pPr>
            <a:endParaRPr sz="135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99725" y="121375"/>
            <a:ext cx="5928300" cy="125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Power Distribution</a:t>
            </a:r>
            <a:endParaRPr>
              <a:solidFill>
                <a:srgbClr val="FFFFFF"/>
              </a:solidFill>
            </a:endParaRPr>
          </a:p>
          <a:p>
            <a:pPr marL="0" lvl="0" indent="0" algn="l" rtl="0">
              <a:spcBef>
                <a:spcPts val="0"/>
              </a:spcBef>
              <a:spcAft>
                <a:spcPts val="0"/>
              </a:spcAft>
              <a:buNone/>
            </a:pPr>
            <a:endParaRPr sz="1500">
              <a:solidFill>
                <a:srgbClr val="FFFFFF"/>
              </a:solidFill>
            </a:endParaRPr>
          </a:p>
          <a:p>
            <a:pPr marL="0" lvl="0" indent="0" algn="l" rtl="0">
              <a:spcBef>
                <a:spcPts val="0"/>
              </a:spcBef>
              <a:spcAft>
                <a:spcPts val="0"/>
              </a:spcAft>
              <a:buNone/>
            </a:pPr>
            <a:r>
              <a:rPr lang="en">
                <a:solidFill>
                  <a:srgbClr val="FFFFFF"/>
                </a:solidFill>
              </a:rPr>
              <a:t>Schematic and Printed Circuit Board</a:t>
            </a:r>
            <a:endParaRPr>
              <a:solidFill>
                <a:srgbClr val="FFFFFF"/>
              </a:solidFill>
            </a:endParaRPr>
          </a:p>
        </p:txBody>
      </p:sp>
      <p:pic>
        <p:nvPicPr>
          <p:cNvPr id="110" name="Google Shape;110;p20"/>
          <p:cNvPicPr preferRelativeResize="0"/>
          <p:nvPr/>
        </p:nvPicPr>
        <p:blipFill>
          <a:blip r:embed="rId3">
            <a:alphaModFix/>
          </a:blip>
          <a:stretch>
            <a:fillRect/>
          </a:stretch>
        </p:blipFill>
        <p:spPr>
          <a:xfrm>
            <a:off x="280100" y="1964262"/>
            <a:ext cx="5043225" cy="2784751"/>
          </a:xfrm>
          <a:prstGeom prst="rect">
            <a:avLst/>
          </a:prstGeom>
          <a:noFill/>
          <a:ln>
            <a:noFill/>
          </a:ln>
        </p:spPr>
      </p:pic>
      <p:pic>
        <p:nvPicPr>
          <p:cNvPr id="111" name="Google Shape;111;p20"/>
          <p:cNvPicPr preferRelativeResize="0"/>
          <p:nvPr/>
        </p:nvPicPr>
        <p:blipFill>
          <a:blip r:embed="rId4">
            <a:alphaModFix/>
          </a:blip>
          <a:stretch>
            <a:fillRect/>
          </a:stretch>
        </p:blipFill>
        <p:spPr>
          <a:xfrm>
            <a:off x="5721575" y="1760925"/>
            <a:ext cx="3060500" cy="3191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Atmospheric Profiling</a:t>
            </a:r>
            <a:endParaRPr>
              <a:solidFill>
                <a:srgbClr val="FFFFFF"/>
              </a:solidFill>
            </a:endParaRPr>
          </a:p>
        </p:txBody>
      </p:sp>
      <p:sp>
        <p:nvSpPr>
          <p:cNvPr id="117" name="Google Shape;117;p21"/>
          <p:cNvSpPr txBox="1">
            <a:spLocks noGrp="1"/>
          </p:cNvSpPr>
          <p:nvPr>
            <p:ph type="body" idx="1"/>
          </p:nvPr>
        </p:nvSpPr>
        <p:spPr>
          <a:xfrm>
            <a:off x="311700" y="1152475"/>
            <a:ext cx="4804800" cy="3416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Clr>
                <a:schemeClr val="dk1"/>
              </a:buClr>
              <a:buSzPct val="61111"/>
              <a:buFont typeface="Arial"/>
              <a:buNone/>
            </a:pPr>
            <a:r>
              <a:rPr lang="en">
                <a:solidFill>
                  <a:srgbClr val="FFFFFF"/>
                </a:solidFill>
              </a:rPr>
              <a:t>Designed an atmospheric instrument that measures vertical profiles of ambient temperature, pressure, humidity, GPS data, and spatial orientation.  </a:t>
            </a:r>
            <a:endParaRPr>
              <a:solidFill>
                <a:srgbClr val="FFFFFF"/>
              </a:solidFill>
            </a:endParaRPr>
          </a:p>
          <a:p>
            <a:pPr marL="0" lvl="0" indent="0" algn="l" rtl="0">
              <a:spcBef>
                <a:spcPts val="1200"/>
              </a:spcBef>
              <a:spcAft>
                <a:spcPts val="0"/>
              </a:spcAft>
              <a:buClr>
                <a:schemeClr val="dk1"/>
              </a:buClr>
              <a:buSzPct val="61111"/>
              <a:buFont typeface="Arial"/>
              <a:buNone/>
            </a:pPr>
            <a:r>
              <a:rPr lang="en">
                <a:solidFill>
                  <a:srgbClr val="FFFFFF"/>
                </a:solidFill>
              </a:rPr>
              <a:t>The data from the recordings will be recorded to a SD card that will be processed upon retrieval of the payload. </a:t>
            </a:r>
            <a:endParaRPr>
              <a:solidFill>
                <a:srgbClr val="FFFFFF"/>
              </a:solidFill>
            </a:endParaRPr>
          </a:p>
          <a:p>
            <a:pPr marL="0" lvl="0" indent="0" algn="l" rtl="0">
              <a:spcBef>
                <a:spcPts val="1200"/>
              </a:spcBef>
              <a:spcAft>
                <a:spcPts val="0"/>
              </a:spcAft>
              <a:buClr>
                <a:schemeClr val="dk1"/>
              </a:buClr>
              <a:buSzPct val="61111"/>
              <a:buFont typeface="Arial"/>
              <a:buNone/>
            </a:pPr>
            <a:r>
              <a:rPr lang="en">
                <a:solidFill>
                  <a:srgbClr val="FFFFFF"/>
                </a:solidFill>
              </a:rPr>
              <a:t>These recorded measurements will be used to create detailed data visualizations, as well as virtually replicate the flight.  </a:t>
            </a:r>
            <a:endParaRPr>
              <a:solidFill>
                <a:srgbClr val="FFFFFF"/>
              </a:solidFill>
            </a:endParaRPr>
          </a:p>
          <a:p>
            <a:pPr marL="0" lvl="0" indent="0" algn="l" rtl="0">
              <a:spcBef>
                <a:spcPts val="1200"/>
              </a:spcBef>
              <a:spcAft>
                <a:spcPts val="0"/>
              </a:spcAft>
              <a:buClr>
                <a:schemeClr val="dk1"/>
              </a:buClr>
              <a:buSzPct val="61111"/>
              <a:buFont typeface="Arial"/>
              <a:buNone/>
            </a:pPr>
            <a:r>
              <a:rPr lang="en">
                <a:solidFill>
                  <a:srgbClr val="FFFFFF"/>
                </a:solidFill>
              </a:rPr>
              <a:t>This interation’s improvements were focused around designing a PCB to reduce weight and limit shorting/connection issues.</a:t>
            </a:r>
            <a:endParaRPr>
              <a:solidFill>
                <a:srgbClr val="FFFFFF"/>
              </a:solidFill>
            </a:endParaRPr>
          </a:p>
          <a:p>
            <a:pPr marL="0" lvl="0" indent="0" algn="l" rtl="0">
              <a:spcBef>
                <a:spcPts val="1200"/>
              </a:spcBef>
              <a:spcAft>
                <a:spcPts val="1200"/>
              </a:spcAft>
              <a:buNone/>
            </a:pPr>
            <a:endParaRPr/>
          </a:p>
        </p:txBody>
      </p:sp>
      <p:pic>
        <p:nvPicPr>
          <p:cNvPr id="118" name="Google Shape;118;p21"/>
          <p:cNvPicPr preferRelativeResize="0"/>
          <p:nvPr/>
        </p:nvPicPr>
        <p:blipFill>
          <a:blip r:embed="rId3">
            <a:alphaModFix/>
          </a:blip>
          <a:stretch>
            <a:fillRect/>
          </a:stretch>
        </p:blipFill>
        <p:spPr>
          <a:xfrm rot="-5400000">
            <a:off x="4895700" y="1170125"/>
            <a:ext cx="4095905" cy="307192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1428</Words>
  <Application>Microsoft Office PowerPoint</Application>
  <PresentationFormat>On-screen Show (16:9)</PresentationFormat>
  <Paragraphs>178</Paragraphs>
  <Slides>22</Slides>
  <Notes>22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22</vt:i4>
      </vt:variant>
    </vt:vector>
  </HeadingPairs>
  <TitlesOfParts>
    <vt:vector size="24" baseType="lpstr">
      <vt:lpstr>Arial</vt:lpstr>
      <vt:lpstr>Simple Light</vt:lpstr>
      <vt:lpstr> Phoenix College</vt:lpstr>
      <vt:lpstr>Our Team</vt:lpstr>
      <vt:lpstr>Mechanical</vt:lpstr>
      <vt:lpstr>Mechanical - What Went Well</vt:lpstr>
      <vt:lpstr>Mechanical - What Could Have Been Improved</vt:lpstr>
      <vt:lpstr>Power Distribution</vt:lpstr>
      <vt:lpstr>Power Distribution   Outcomes and Future Endeavors</vt:lpstr>
      <vt:lpstr>Power Distribution  Schematic and Printed Circuit Board</vt:lpstr>
      <vt:lpstr>Atmospheric Profiling</vt:lpstr>
      <vt:lpstr>Atmospheric Profiling Results</vt:lpstr>
      <vt:lpstr>Biological Experiment</vt:lpstr>
      <vt:lpstr>Experiment Protocol</vt:lpstr>
      <vt:lpstr>Biological Experiment</vt:lpstr>
      <vt:lpstr>Video Streaming</vt:lpstr>
      <vt:lpstr>PowerPoint Presentation</vt:lpstr>
      <vt:lpstr>Video Streaming</vt:lpstr>
      <vt:lpstr>Video streaming - improvements for components</vt:lpstr>
      <vt:lpstr>Video Stabilization </vt:lpstr>
      <vt:lpstr>PowerPoint Presentation</vt:lpstr>
      <vt:lpstr>What Went Well</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Phoenix College</dc:title>
  <dc:creator>Meghann</dc:creator>
  <cp:lastModifiedBy>Meghann Boland</cp:lastModifiedBy>
  <cp:revision>1</cp:revision>
  <dcterms:modified xsi:type="dcterms:W3CDTF">2021-04-09T20:47:49Z</dcterms:modified>
</cp:coreProperties>
</file>